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65" r:id="rId5"/>
    <p:sldId id="268" r:id="rId6"/>
    <p:sldId id="266" r:id="rId7"/>
    <p:sldId id="269" r:id="rId8"/>
    <p:sldId id="286" r:id="rId9"/>
    <p:sldId id="274" r:id="rId10"/>
    <p:sldId id="270" r:id="rId11"/>
    <p:sldId id="304" r:id="rId12"/>
    <p:sldId id="293" r:id="rId13"/>
    <p:sldId id="288" r:id="rId14"/>
    <p:sldId id="289" r:id="rId15"/>
    <p:sldId id="303" r:id="rId16"/>
    <p:sldId id="290" r:id="rId17"/>
    <p:sldId id="287" r:id="rId18"/>
    <p:sldId id="273" r:id="rId19"/>
    <p:sldId id="284" r:id="rId20"/>
    <p:sldId id="271" r:id="rId21"/>
    <p:sldId id="278" r:id="rId22"/>
    <p:sldId id="275" r:id="rId23"/>
    <p:sldId id="276" r:id="rId24"/>
    <p:sldId id="298" r:id="rId25"/>
    <p:sldId id="277" r:id="rId26"/>
    <p:sldId id="296" r:id="rId27"/>
    <p:sldId id="297" r:id="rId28"/>
    <p:sldId id="280" r:id="rId29"/>
    <p:sldId id="279" r:id="rId30"/>
    <p:sldId id="301" r:id="rId31"/>
    <p:sldId id="299" r:id="rId32"/>
    <p:sldId id="300" r:id="rId33"/>
    <p:sldId id="302" r:id="rId34"/>
    <p:sldId id="283" r:id="rId35"/>
    <p:sldId id="282" r:id="rId36"/>
    <p:sldId id="264" r:id="rId3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B470D-11DD-4584-B140-B36F9A09BA2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54444-D7CD-4F28-A500-2643DC1980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34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supervivencia libre de metástasis a 6 años fue del 82 % (IC del 95 %: 79–85) en el grupo de terapia combinada y del 69 % (66–72) en el grupo control. No se observó ninguna diferencia en la supervivencia libre de metástasis cuando se administraron enzalutamida y acetato de abiraterona simultáneamente en comparación con acetato de abiraterona solo (HR de interacción: 1,02; IC del 95 %: 0,70–1,50; p=0,91) ni se observó heterogeneidad entre ensayos (I²: p=0,90). Supervivencia global (mediana no alcanzada [RIC NE–NE] en los grupos de terapia combinada vs. no alcanzada [103–NE] en los grupos de control; HR 0,60, IC del 95 % 0,48–0,73, p&lt;0,0001). MEDIANA DE SEGUIMIENTO 72meses.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54444-D7CD-4F28-A500-2643DC1980A3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980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Terapia de arco modulado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54444-D7CD-4F28-A500-2643DC1980A3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1519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NO BENEFICIO QUIMIO</a:t>
            </a:r>
            <a:r>
              <a:rPr lang="es-ES" baseline="0" dirty="0"/>
              <a:t> EN ENSAYOS DE LOCALIZADO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54444-D7CD-4F28-A500-2643DC1980A3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5664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NO BENEFICIO QUIMIO</a:t>
            </a:r>
            <a:r>
              <a:rPr lang="es-ES" baseline="0" dirty="0"/>
              <a:t> EN ENSAYOS DE LOCALIZADO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Roboto-Regular"/>
              </a:rPr>
              <a:t>In a </a:t>
            </a:r>
            <a:r>
              <a:rPr lang="en-US" sz="1200" b="1" dirty="0">
                <a:latin typeface="Roboto-Regular"/>
              </a:rPr>
              <a:t>retrospective </a:t>
            </a:r>
            <a:r>
              <a:rPr lang="en-US" sz="1200" dirty="0">
                <a:latin typeface="Roboto-Regular"/>
              </a:rPr>
              <a:t>multi-</a:t>
            </a:r>
            <a:r>
              <a:rPr lang="en-US" sz="1200" dirty="0" err="1">
                <a:latin typeface="Roboto-Regular"/>
              </a:rPr>
              <a:t>centre</a:t>
            </a:r>
            <a:r>
              <a:rPr lang="en-US" sz="1200" dirty="0">
                <a:latin typeface="Roboto-Regular"/>
              </a:rPr>
              <a:t> cohort study, maximal local control with RT to the prostatic fossa appeared to be beneficial in </a:t>
            </a:r>
            <a:r>
              <a:rPr lang="en-US" sz="1200" dirty="0" err="1">
                <a:latin typeface="Roboto-Regular"/>
              </a:rPr>
              <a:t>PCa</a:t>
            </a:r>
            <a:r>
              <a:rPr lang="en-US" sz="1200" dirty="0">
                <a:latin typeface="Roboto-Regular"/>
              </a:rPr>
              <a:t> patients with pN1 after RP, treated ‘</a:t>
            </a:r>
            <a:r>
              <a:rPr lang="en-US" sz="1200" dirty="0" err="1">
                <a:latin typeface="Roboto-Regular"/>
              </a:rPr>
              <a:t>adjuvantly</a:t>
            </a:r>
            <a:r>
              <a:rPr lang="en-US" sz="1200" dirty="0">
                <a:latin typeface="Roboto-Regular"/>
              </a:rPr>
              <a:t>‘ with continuous ADT (within six months after surgery irrespective of PSA). The beneficial impact of adjuvant RT on survival in patients with pN1 </a:t>
            </a:r>
            <a:r>
              <a:rPr lang="en-US" sz="1200" dirty="0" err="1">
                <a:latin typeface="Roboto-Regular"/>
              </a:rPr>
              <a:t>Pca</a:t>
            </a:r>
            <a:r>
              <a:rPr lang="en-US" sz="1200" dirty="0">
                <a:latin typeface="Roboto-Regular"/>
              </a:rPr>
              <a:t> was highly influenced by </a:t>
            </a:r>
            <a:r>
              <a:rPr lang="en-US" sz="1200" dirty="0" err="1">
                <a:latin typeface="Roboto-Regular"/>
              </a:rPr>
              <a:t>tumour</a:t>
            </a:r>
            <a:r>
              <a:rPr lang="en-US" sz="1200" dirty="0">
                <a:latin typeface="Roboto-Regular"/>
              </a:rPr>
              <a:t> characteristics. Men with low volume nodal disease (&lt; 3 LNs), ISUP grade group 2–5 and pT3–4 or R1, as well as men with 3 to 4 positive nodes were more likely to benefit from RT after surgery, while the other subgroups did not [912]</a:t>
            </a:r>
            <a:endParaRPr lang="es-ES" sz="1200" dirty="0"/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analysis of 209 pN1 patients with one or two positive LNs at RP showed that 37% remained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metastasisfree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without need of salvage treatment at a median follow-up of 60.2 months [918</a:t>
            </a:r>
            <a:endParaRPr lang="es-ES" dirty="0"/>
          </a:p>
          <a:p>
            <a:r>
              <a:rPr lang="en-US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Adjuvant treatment in pN1 disease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6.3.5.6.1 Adjuvant androgen ablation alone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combination of RP and early adjuvant HT in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PCa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has been shown to achieve a ten-year CSS rate of 80%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has been shown to significantly improve CSS and OS in prospective RCTs [910, 911]. However, these trials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included mostly patients with high-volume nodal disease and multiple adverse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tumour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characteristics and these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findings may not apply to men with less extensive nodal metastases.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54444-D7CD-4F28-A500-2643DC1980A3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3286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CHART DE NOVO ALTO VOLMEN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54444-D7CD-4F28-A500-2643DC1980A3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6712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randomised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phase-III trial with a 2 × 2 factorial design PEACE-1 (SOC,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SOC+Abiraterone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SOC+RT and</a:t>
            </a:r>
          </a:p>
          <a:p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SOC+Abiraterone+RT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including 1,172 patients demonstrated that adding prostate radiotherapy (total dose 74</a:t>
            </a:r>
          </a:p>
          <a:p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Gy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37 fractions) significantly prolonged the co-primary endpoint of PFS from 4.4 years to 7.5 years in the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low-volume metastatic burden group treated with SOC+ARPI. Additionally, a significant delay in the time to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castration resistance was observed, although there was no improvement in OS in this group [1205].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PEACE-1 also reported a significant reduction in the incidence of serious genitourinary events such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obstruction, bleeding, insertion of double-J stent and TURP for patients treated with local RT to the prostate.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was an important secondary endpoint in the PEACE-1 study where the preventive effect of radiotherapy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 observed both in the cohort of patients with low-volume metastatic disease (26% vs. 11%; delay in the time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first serious genitourinary event p = 0·0002;) and the overall cohort (22.3% vs 12.2%; p = 0·0001) [1205].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54444-D7CD-4F28-A500-2643DC1980A3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3756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E54444-D7CD-4F28-A500-2643DC1980A3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4610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CBC49-7605-9321-096C-9C1F802818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3845853-BF3C-C132-B287-C93EEE0B62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E6C0A0-F96B-7D33-F7FD-8F326D6C3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C28C91-9F64-47A9-699C-A911A301A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A8F574-4D0F-9784-3A73-506809EA6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6735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0D2DF4-1BDF-F874-CF9B-F9DA8E7EF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A1E11A6-8249-9A91-ED21-50D29347E0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7FF66E-77BC-9657-8E38-A4CFC6884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25AC4B3-9A76-2240-B5DB-FC1FA2680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EB660F-68F7-E953-AA6E-DC80AFB3E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81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0E033AF-79B1-D510-6CE8-BA74302DF3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E325AEA-FBAB-779E-6788-9F580C51BD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13EDBD-20CC-03DF-0ED9-7905E1384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766D9A-B1C6-CD2E-F4CE-F585B5AEA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B78722-E60F-C016-F090-308DA4AE5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6890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EAD7DA-9E32-DCBC-E762-E35A18687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C1D06A-916A-954E-0A1E-2C00350CE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D2038A-F328-26EB-4AE2-9CB7C9881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356524-A7E2-4726-D808-EB36B178E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6092E9-4298-B98A-0D31-4A24E9B8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477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E120D-E6FC-A38A-64A5-9B1E3ECB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A291AB-8783-4728-721D-38F0BAABA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216C0D-ED77-A3FB-1229-FCE39EA1D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B57139-F468-1448-0486-6D9CBEDA5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20D690-EC57-B98E-4FC2-2FB8FFDF7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9017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CE85C2-83BE-42D5-3DE7-92680ABA9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C87756-A933-E82D-66D2-B7646A494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3755375-16C8-5574-695A-60D9DBCF9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8BD1AE7-070A-4A52-2987-A4853B6D0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C7B5E17-350C-E2E2-5410-8E4302A0B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98C57B-CBCC-7C3F-7CBD-E81162A92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9816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97D60-8BC1-58BC-EBAA-A847A8A0D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B6BDD4-115F-D8CA-0064-ECB7BF97F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E4B1A95-FEA0-BB80-B80F-26BEEB8DA9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56F57FD-C18D-ACC2-3E26-383399C22D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A6800B8-5A89-3659-6E0D-598FCDD46A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F8537C3-07D6-7906-D16B-4676D0540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3A1AD1D-88D5-66CE-89A5-484E55BFB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FEC0268-5B04-C8F4-0F08-B903C0688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24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8136F6-0B7C-66A0-7490-DD40388E4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699C591-53E2-DF74-1E1F-07C789870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9929033-2E7A-B7AD-B61B-FE14C5A94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DCF8589-B67A-C76B-CC09-C3D5DEAC6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856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B4D3460-FFE7-958F-586B-9BFFE2262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AC7C810-2F7B-0E61-0932-43886D411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F72DF8-3C27-38CD-66C8-F539B84E9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5121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6E0C21-787F-3576-60BF-41F38D1E5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53A38E-F1C1-EAA3-9611-20908E183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F41D63B-308D-8003-BEE0-A63ED30DBD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322E35-CA04-8648-B602-186061FDA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AF2AD8B-628E-8C0A-EF2B-45DC0C2E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86A8814-8522-4E64-84AB-60E849BB3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8111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224CEB-E003-1967-83B1-2B64CDA4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96F0B3A-AFB6-2A9B-AFDE-336FA49D16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6A433E2-36AB-533F-1FFC-1B80458AA6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6D34FF4-3D2F-D8B2-018E-604F65121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13E818-AD0A-28D0-0396-8BE68DAFC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E13F74-ADC1-893E-6E3F-5BEE44303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387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CBE11EA-2C2C-191D-437B-F861E40D4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A2EAAE-1478-C957-FDA7-BF09147979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703E5F-70FD-20E0-0E34-4C1ABE445D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A1614-DD6B-49CD-A247-1937CF1361F0}" type="datetimeFigureOut">
              <a:rPr lang="es-ES" smtClean="0"/>
              <a:t>10/11/2025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6E6E05-48B7-BC6E-B500-FE11275AE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2FE8F6-C5E1-F0AC-B1BC-F784D9075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D1267-2AD3-46E6-83C0-5C61011B6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409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E8145F-BF76-ADBA-F6B0-39E090E9A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3289" y="2016870"/>
            <a:ext cx="9144000" cy="2387600"/>
          </a:xfrm>
        </p:spPr>
        <p:txBody>
          <a:bodyPr>
            <a:normAutofit/>
          </a:bodyPr>
          <a:lstStyle/>
          <a:p>
            <a:r>
              <a:rPr lang="es-ES" sz="4400" b="1" dirty="0">
                <a:solidFill>
                  <a:srgbClr val="0070C0"/>
                </a:solidFill>
              </a:rPr>
              <a:t>Cáncer de próstata localmente avanzado y metastásico </a:t>
            </a:r>
            <a:r>
              <a:rPr lang="es-ES" sz="4400" b="1" dirty="0" err="1">
                <a:solidFill>
                  <a:srgbClr val="0070C0"/>
                </a:solidFill>
              </a:rPr>
              <a:t>hormonosensible</a:t>
            </a:r>
            <a:endParaRPr lang="es-ES" sz="4400" dirty="0">
              <a:solidFill>
                <a:srgbClr val="0070C0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F267336-9CDD-A3F2-82DB-C8534B4D79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9314" y="4708788"/>
            <a:ext cx="9144000" cy="1655762"/>
          </a:xfrm>
        </p:spPr>
        <p:txBody>
          <a:bodyPr/>
          <a:lstStyle/>
          <a:p>
            <a:r>
              <a:rPr lang="es-ES" dirty="0"/>
              <a:t>Sara Martínez Breijo</a:t>
            </a:r>
          </a:p>
          <a:p>
            <a:r>
              <a:rPr lang="es-ES" dirty="0"/>
              <a:t>Servicio de Urología A Coruña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9171" y="331224"/>
            <a:ext cx="2461571" cy="251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8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4739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solidFill>
                  <a:srgbClr val="0070C0"/>
                </a:solidFill>
                <a:latin typeface="+mn-lt"/>
              </a:rPr>
              <a:t>Cáncer de próstata metastásico </a:t>
            </a:r>
            <a:r>
              <a:rPr lang="es-ES" sz="3200" b="1" dirty="0" err="1">
                <a:solidFill>
                  <a:srgbClr val="0070C0"/>
                </a:solidFill>
                <a:latin typeface="+mn-lt"/>
              </a:rPr>
              <a:t>hormonosensible</a:t>
            </a:r>
            <a:r>
              <a:rPr lang="es-ES" sz="3200" b="1" dirty="0">
                <a:solidFill>
                  <a:srgbClr val="0070C0"/>
                </a:solidFill>
                <a:latin typeface="+mn-lt"/>
              </a:rPr>
              <a:t> (</a:t>
            </a:r>
            <a:r>
              <a:rPr lang="es-ES" sz="3200" b="1" dirty="0" err="1">
                <a:solidFill>
                  <a:srgbClr val="0070C0"/>
                </a:solidFill>
                <a:latin typeface="+mn-lt"/>
              </a:rPr>
              <a:t>CPHSm</a:t>
            </a:r>
            <a:r>
              <a:rPr lang="es-ES" sz="3200" b="1" dirty="0">
                <a:solidFill>
                  <a:srgbClr val="0070C0"/>
                </a:solidFill>
                <a:latin typeface="+mn-lt"/>
              </a:rPr>
              <a:t>): diagnóstico</a:t>
            </a:r>
            <a:endParaRPr lang="es-ES" sz="3200" b="1" dirty="0"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8456" y="1656350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392" y="1933903"/>
            <a:ext cx="9721221" cy="302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8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4739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solidFill>
                  <a:srgbClr val="0070C0"/>
                </a:solidFill>
                <a:latin typeface="+mn-lt"/>
              </a:rPr>
              <a:t>Cáncer de próstata metastásico </a:t>
            </a:r>
            <a:r>
              <a:rPr lang="es-ES" sz="3200" b="1" dirty="0" err="1">
                <a:solidFill>
                  <a:srgbClr val="0070C0"/>
                </a:solidFill>
                <a:latin typeface="+mn-lt"/>
              </a:rPr>
              <a:t>hormonosensible</a:t>
            </a:r>
            <a:r>
              <a:rPr lang="es-ES" sz="3200" b="1" dirty="0">
                <a:solidFill>
                  <a:srgbClr val="0070C0"/>
                </a:solidFill>
                <a:latin typeface="+mn-lt"/>
              </a:rPr>
              <a:t> (</a:t>
            </a:r>
            <a:r>
              <a:rPr lang="es-ES" sz="3200" b="1" dirty="0" err="1">
                <a:solidFill>
                  <a:srgbClr val="0070C0"/>
                </a:solidFill>
                <a:latin typeface="+mn-lt"/>
              </a:rPr>
              <a:t>CPHSm</a:t>
            </a:r>
            <a:r>
              <a:rPr lang="es-ES" sz="3200" b="1" dirty="0">
                <a:solidFill>
                  <a:srgbClr val="0070C0"/>
                </a:solidFill>
                <a:latin typeface="+mn-lt"/>
              </a:rPr>
              <a:t>): diagnóstico</a:t>
            </a:r>
            <a:endParaRPr lang="es-ES" sz="3200" b="1" dirty="0"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8456" y="1656350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990" y="1942614"/>
            <a:ext cx="9197700" cy="337830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216990" y="5256774"/>
            <a:ext cx="98158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Roboto-Regular"/>
              </a:rPr>
              <a:t>Metachronous</a:t>
            </a:r>
            <a:r>
              <a:rPr lang="en-US" dirty="0">
                <a:latin typeface="Roboto-Regular"/>
              </a:rPr>
              <a:t> metastatic disease (after radical local treatment of the primary </a:t>
            </a:r>
            <a:r>
              <a:rPr lang="en-US" dirty="0" err="1">
                <a:latin typeface="Roboto-Regular"/>
              </a:rPr>
              <a:t>tumour</a:t>
            </a:r>
            <a:r>
              <a:rPr lang="en-US" dirty="0">
                <a:latin typeface="Roboto-Regular"/>
              </a:rPr>
              <a:t>) vs.</a:t>
            </a:r>
          </a:p>
          <a:p>
            <a:r>
              <a:rPr lang="en-US" b="1" dirty="0">
                <a:solidFill>
                  <a:srgbClr val="FF0000"/>
                </a:solidFill>
                <a:latin typeface="Roboto-Regular"/>
              </a:rPr>
              <a:t>synchronous (or </a:t>
            </a:r>
            <a:r>
              <a:rPr lang="en-US" b="1" i="1" dirty="0">
                <a:solidFill>
                  <a:srgbClr val="FF0000"/>
                </a:solidFill>
                <a:latin typeface="Roboto-Italic"/>
              </a:rPr>
              <a:t>de novo</a:t>
            </a:r>
            <a:r>
              <a:rPr lang="en-US" b="1" dirty="0">
                <a:solidFill>
                  <a:srgbClr val="FF0000"/>
                </a:solidFill>
                <a:latin typeface="Roboto-Regular"/>
              </a:rPr>
              <a:t>) </a:t>
            </a:r>
            <a:r>
              <a:rPr lang="en-US" dirty="0">
                <a:latin typeface="Roboto-Regular"/>
              </a:rPr>
              <a:t>metastatic disease has also been shown to have generally a better prognosis [1153].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8184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4265" y="388939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tratamiento.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858416" y="1714502"/>
            <a:ext cx="1082351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Roboto-Regular"/>
              </a:rPr>
              <a:t>There is </a:t>
            </a:r>
            <a:r>
              <a:rPr lang="en-US" b="1" dirty="0">
                <a:latin typeface="Roboto-Regular"/>
              </a:rPr>
              <a:t>no high-level evidence in </a:t>
            </a:r>
            <a:r>
              <a:rPr lang="en-US" b="1" dirty="0" err="1">
                <a:latin typeface="Roboto-Regular"/>
              </a:rPr>
              <a:t>favour</a:t>
            </a:r>
            <a:r>
              <a:rPr lang="en-US" b="1" dirty="0">
                <a:latin typeface="Roboto-Regular"/>
              </a:rPr>
              <a:t> of a specific type of ADT </a:t>
            </a:r>
            <a:r>
              <a:rPr lang="en-US" dirty="0">
                <a:latin typeface="Roboto-Regular"/>
              </a:rPr>
              <a:t>for oncological outcomes, neither for orchiectomy nor for a LHRH agonist or antagonist. The </a:t>
            </a:r>
            <a:r>
              <a:rPr lang="en-US" b="1" dirty="0">
                <a:latin typeface="Roboto-Regular"/>
              </a:rPr>
              <a:t>level of testosterone is reduced much faster with orchiectomy and LHRH antagonist, </a:t>
            </a:r>
            <a:r>
              <a:rPr lang="en-US" dirty="0">
                <a:latin typeface="Roboto-Regular"/>
              </a:rPr>
              <a:t>therefore patients </a:t>
            </a:r>
            <a:r>
              <a:rPr lang="en-US" u="sng" dirty="0">
                <a:latin typeface="Roboto-Regular"/>
              </a:rPr>
              <a:t>with impending spinal cord compression or other potential impending complications </a:t>
            </a:r>
            <a:r>
              <a:rPr lang="en-US" dirty="0">
                <a:latin typeface="Roboto-Regular"/>
              </a:rPr>
              <a:t>from the cancer should be treated with either a bilateral </a:t>
            </a:r>
            <a:r>
              <a:rPr lang="en-US" dirty="0" err="1">
                <a:latin typeface="Roboto-Regular"/>
              </a:rPr>
              <a:t>orchidectomy</a:t>
            </a:r>
            <a:r>
              <a:rPr lang="en-US" dirty="0">
                <a:latin typeface="Roboto-Regular"/>
              </a:rPr>
              <a:t> or LHRH antagonists as the preferred options.</a:t>
            </a:r>
          </a:p>
          <a:p>
            <a:endParaRPr lang="en-US" dirty="0">
              <a:latin typeface="Roboto-Regular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Roboto-Regular"/>
              </a:rPr>
              <a:t>There is a </a:t>
            </a:r>
            <a:r>
              <a:rPr lang="en-US" b="1" dirty="0">
                <a:latin typeface="Roboto-Regular"/>
              </a:rPr>
              <a:t>suggestion</a:t>
            </a:r>
            <a:r>
              <a:rPr lang="en-US" dirty="0">
                <a:latin typeface="Roboto-Regular"/>
              </a:rPr>
              <a:t> in some studies and a SR and meta-analysis that </a:t>
            </a:r>
            <a:r>
              <a:rPr lang="en-US" b="1" dirty="0">
                <a:latin typeface="Roboto-Regular"/>
              </a:rPr>
              <a:t>cardiovascular side effects</a:t>
            </a:r>
          </a:p>
          <a:p>
            <a:r>
              <a:rPr lang="en-US" b="1" dirty="0">
                <a:latin typeface="Roboto-Regular"/>
              </a:rPr>
              <a:t>are less frequent in patients treated with LHRH antagonists</a:t>
            </a:r>
            <a:r>
              <a:rPr lang="en-US" dirty="0">
                <a:latin typeface="Roboto-Regular"/>
              </a:rPr>
              <a:t> than patients treated with LHRH agonists [1114,1159-1161]; therefore, patients with </a:t>
            </a:r>
            <a:r>
              <a:rPr lang="en-US" u="sng" dirty="0">
                <a:latin typeface="Roboto-Regular"/>
              </a:rPr>
              <a:t>pre-existing cardiovascular disease or other cardio-vascular risk factors might be considered to be treated with antagonists </a:t>
            </a:r>
            <a:r>
              <a:rPr lang="en-US" dirty="0">
                <a:latin typeface="Roboto-Regular"/>
              </a:rPr>
              <a:t>if a chemical castration is chosen.</a:t>
            </a:r>
          </a:p>
          <a:p>
            <a:endParaRPr lang="en-US" dirty="0">
              <a:latin typeface="Roboto-Regular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sng" dirty="0">
                <a:latin typeface="Roboto-Regular"/>
              </a:rPr>
              <a:t>No intermittent androgen deprivation therapy</a:t>
            </a:r>
            <a:r>
              <a:rPr lang="en-US" dirty="0">
                <a:latin typeface="Roboto-Regular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latin typeface="Roboto-Regular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sng" dirty="0">
                <a:latin typeface="Roboto-Regular"/>
              </a:rPr>
              <a:t>No deferred androgen deprivation therapy</a:t>
            </a:r>
            <a:r>
              <a:rPr lang="en-US" dirty="0">
                <a:latin typeface="Roboto-Regular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latin typeface="Roboto-Regular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8361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596" y="39587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tratamiento (ARPI)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546" y="2042919"/>
            <a:ext cx="8468907" cy="277216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94184" y="1210649"/>
            <a:ext cx="9974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err="1">
                <a:latin typeface="Roboto-Regular"/>
              </a:rPr>
              <a:t>Combination</a:t>
            </a:r>
            <a:r>
              <a:rPr lang="es-ES" dirty="0">
                <a:latin typeface="Roboto-Regular"/>
              </a:rPr>
              <a:t> ADT  </a:t>
            </a:r>
            <a:r>
              <a:rPr lang="es-ES" dirty="0" err="1">
                <a:latin typeface="Roboto-Regular"/>
              </a:rPr>
              <a:t>with</a:t>
            </a:r>
            <a:r>
              <a:rPr lang="es-ES" dirty="0">
                <a:latin typeface="Roboto-Regular"/>
              </a:rPr>
              <a:t> </a:t>
            </a:r>
            <a:r>
              <a:rPr lang="es-ES" dirty="0" err="1">
                <a:latin typeface="Roboto-Regular"/>
              </a:rPr>
              <a:t>an</a:t>
            </a:r>
            <a:r>
              <a:rPr lang="es-ES" dirty="0">
                <a:latin typeface="Roboto-Regular"/>
              </a:rPr>
              <a:t> </a:t>
            </a:r>
            <a:r>
              <a:rPr lang="es-ES" b="1" dirty="0">
                <a:latin typeface="Roboto-Regular"/>
              </a:rPr>
              <a:t>ARPI</a:t>
            </a:r>
            <a:r>
              <a:rPr lang="es-ES" dirty="0">
                <a:latin typeface="Roboto-Regular"/>
              </a:rPr>
              <a:t> </a:t>
            </a:r>
            <a:r>
              <a:rPr lang="es-ES" dirty="0" err="1">
                <a:latin typeface="Roboto-Regular"/>
              </a:rPr>
              <a:t>alone</a:t>
            </a:r>
            <a:r>
              <a:rPr lang="es-ES" dirty="0">
                <a:latin typeface="Roboto-Regular"/>
              </a:rPr>
              <a:t> (</a:t>
            </a:r>
            <a:r>
              <a:rPr lang="es-ES" dirty="0" err="1">
                <a:latin typeface="Roboto-Regular"/>
              </a:rPr>
              <a:t>abiraterone</a:t>
            </a:r>
            <a:r>
              <a:rPr lang="es-ES" dirty="0">
                <a:latin typeface="Roboto-Regular"/>
              </a:rPr>
              <a:t>, </a:t>
            </a:r>
            <a:r>
              <a:rPr lang="es-ES" dirty="0" err="1">
                <a:latin typeface="Roboto-Regular"/>
              </a:rPr>
              <a:t>apalutamide</a:t>
            </a:r>
            <a:r>
              <a:rPr lang="es-ES" dirty="0">
                <a:latin typeface="Roboto-Regular"/>
              </a:rPr>
              <a:t>, </a:t>
            </a:r>
            <a:r>
              <a:rPr lang="es-ES" dirty="0" err="1">
                <a:latin typeface="Roboto-Regular"/>
              </a:rPr>
              <a:t>enzalutamide</a:t>
            </a:r>
            <a:r>
              <a:rPr lang="es-ES" dirty="0">
                <a:latin typeface="Roboto-Regular"/>
              </a:rPr>
              <a:t>, </a:t>
            </a:r>
            <a:r>
              <a:rPr lang="es-ES" dirty="0" err="1">
                <a:latin typeface="Roboto-Regular"/>
              </a:rPr>
              <a:t>rezvilutamide,darolutamide</a:t>
            </a:r>
            <a:r>
              <a:rPr lang="es-ES" dirty="0">
                <a:latin typeface="Roboto-Regular"/>
              </a:rPr>
              <a:t>)</a:t>
            </a:r>
          </a:p>
          <a:p>
            <a:endParaRPr lang="es-ES" dirty="0"/>
          </a:p>
        </p:txBody>
      </p:sp>
      <p:sp>
        <p:nvSpPr>
          <p:cNvPr id="6" name="Elipse 5"/>
          <p:cNvSpPr/>
          <p:nvPr/>
        </p:nvSpPr>
        <p:spPr>
          <a:xfrm>
            <a:off x="6951306" y="2227285"/>
            <a:ext cx="1101013" cy="23167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623596" y="4815081"/>
            <a:ext cx="108343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u="sng" dirty="0"/>
              <a:t>None of the doublet combination therapies has been convincingly proven to be superior over another </a:t>
            </a:r>
            <a:r>
              <a:rPr lang="en-US" dirty="0"/>
              <a:t>[1194-1199].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Patients should be offered </a:t>
            </a:r>
            <a:r>
              <a:rPr lang="en-US" b="1" dirty="0"/>
              <a:t>combination treatment </a:t>
            </a:r>
            <a:r>
              <a:rPr lang="en-US" u="sng" dirty="0"/>
              <a:t>unless </a:t>
            </a:r>
            <a:r>
              <a:rPr lang="en-US" dirty="0"/>
              <a:t>there are </a:t>
            </a:r>
            <a:r>
              <a:rPr lang="en-US" u="sng" dirty="0"/>
              <a:t>clear contra-indications </a:t>
            </a:r>
            <a:r>
              <a:rPr lang="en-US" dirty="0"/>
              <a:t>or they present with asymptomatic disease and a </a:t>
            </a:r>
            <a:r>
              <a:rPr lang="en-US" u="sng" dirty="0"/>
              <a:t>very short life expectancy </a:t>
            </a:r>
            <a:r>
              <a:rPr lang="en-US" dirty="0"/>
              <a:t>(based on frailty assessment or </a:t>
            </a:r>
            <a:r>
              <a:rPr lang="es-ES" dirty="0"/>
              <a:t>non-</a:t>
            </a:r>
            <a:r>
              <a:rPr lang="es-ES" dirty="0" err="1"/>
              <a:t>cancer</a:t>
            </a:r>
            <a:r>
              <a:rPr lang="es-ES" dirty="0"/>
              <a:t> </a:t>
            </a:r>
            <a:r>
              <a:rPr lang="es-ES" dirty="0" err="1"/>
              <a:t>co-morbidities</a:t>
            </a:r>
            <a:r>
              <a:rPr lang="es-ES" dirty="0"/>
              <a:t>).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9293291" y="1959429"/>
            <a:ext cx="225800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</a:rPr>
              <a:t>EVENTOS ADVERSOS</a:t>
            </a:r>
          </a:p>
        </p:txBody>
      </p:sp>
    </p:spTree>
    <p:extLst>
      <p:ext uri="{BB962C8B-B14F-4D97-AF65-F5344CB8AC3E}">
        <p14:creationId xmlns:p14="http://schemas.microsoft.com/office/powerpoint/2010/main" val="1280476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4265" y="-68261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tratamiento (QT)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1181876" y="1547623"/>
            <a:ext cx="79341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Roboto-Regular"/>
              </a:rPr>
              <a:t>Androgen deprivation therapy combined with </a:t>
            </a:r>
            <a:r>
              <a:rPr lang="en-US" b="1" dirty="0">
                <a:latin typeface="Roboto-Regular"/>
              </a:rPr>
              <a:t>chemotherapy</a:t>
            </a:r>
          </a:p>
          <a:p>
            <a:endParaRPr lang="en-US" dirty="0">
              <a:latin typeface="Roboto-Regular"/>
            </a:endParaRPr>
          </a:p>
          <a:p>
            <a:endParaRPr lang="en-US" dirty="0">
              <a:latin typeface="Roboto-Regular"/>
            </a:endParaRPr>
          </a:p>
          <a:p>
            <a:r>
              <a:rPr lang="en-US" dirty="0">
                <a:latin typeface="Roboto-Regular"/>
              </a:rPr>
              <a:t>ADT + Docetaxel</a:t>
            </a:r>
          </a:p>
          <a:p>
            <a:r>
              <a:rPr lang="en-US" dirty="0">
                <a:latin typeface="Roboto-Regular"/>
              </a:rPr>
              <a:t>ADT + Docetaxel (6 c) + Darolutamida</a:t>
            </a:r>
          </a:p>
          <a:p>
            <a:r>
              <a:rPr lang="en-US" dirty="0">
                <a:latin typeface="Roboto-Regular"/>
              </a:rPr>
              <a:t>ADT + Docetaxel (6 c) + Abiraterona  (</a:t>
            </a:r>
            <a:r>
              <a:rPr lang="en-US" dirty="0" err="1">
                <a:latin typeface="Roboto-Regular"/>
              </a:rPr>
              <a:t>sincrónico</a:t>
            </a:r>
            <a:r>
              <a:rPr lang="en-US" dirty="0">
                <a:latin typeface="Roboto-Regular"/>
              </a:rPr>
              <a:t>)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676468" y="3455446"/>
            <a:ext cx="1045339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Formally the question what the added value of adding docetaxel to ADT plus an ARPI has not been evaluated.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The data should be discussed with patients who are fit for chemotherapy and an ARPI, </a:t>
            </a:r>
            <a:r>
              <a:rPr lang="en-US" dirty="0" err="1"/>
              <a:t>realising</a:t>
            </a:r>
            <a:r>
              <a:rPr lang="en-US" dirty="0"/>
              <a:t> that most of the toxicity is caused by adding the chemotherapy.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There is more evidence for using the triplet in synchronous disease, benefit seemed to be driven mostly by the high volume patients.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The lack of high-level evidence for the benefit of triplet (</a:t>
            </a:r>
            <a:r>
              <a:rPr lang="en-US" dirty="0" err="1"/>
              <a:t>ADT+ARPI+docetaxel</a:t>
            </a:r>
            <a:r>
              <a:rPr lang="en-US" dirty="0"/>
              <a:t>) vs. doublet (ADT+ARPI)</a:t>
            </a:r>
          </a:p>
          <a:p>
            <a:r>
              <a:rPr lang="en-US" dirty="0"/>
              <a:t>makes it difficult to make a strong recommendation for one option over the other including for patients with</a:t>
            </a:r>
          </a:p>
          <a:p>
            <a:r>
              <a:rPr lang="es-ES" dirty="0" err="1"/>
              <a:t>synchronous</a:t>
            </a:r>
            <a:r>
              <a:rPr lang="es-ES" dirty="0"/>
              <a:t> </a:t>
            </a:r>
            <a:r>
              <a:rPr lang="es-ES" dirty="0" err="1"/>
              <a:t>high-volume</a:t>
            </a:r>
            <a:r>
              <a:rPr lang="es-ES" dirty="0"/>
              <a:t> </a:t>
            </a:r>
            <a:r>
              <a:rPr lang="es-ES" dirty="0" err="1"/>
              <a:t>mHSPC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0932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975482" y="1287265"/>
            <a:ext cx="10174600" cy="305276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6933">
              <a:spcBef>
                <a:spcPts val="140"/>
              </a:spcBef>
            </a:pPr>
            <a:r>
              <a:rPr sz="1867" dirty="0">
                <a:latin typeface="Calibri"/>
                <a:cs typeface="Calibri"/>
              </a:rPr>
              <a:t>ADT</a:t>
            </a:r>
            <a:r>
              <a:rPr sz="1867" spc="-4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(1940) -&gt;</a:t>
            </a:r>
            <a:r>
              <a:rPr sz="1867" spc="-3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ADT</a:t>
            </a:r>
            <a:r>
              <a:rPr sz="1867" spc="-4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20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Docetaxel </a:t>
            </a:r>
            <a:r>
              <a:rPr sz="1867" dirty="0">
                <a:latin typeface="Calibri"/>
                <a:cs typeface="Calibri"/>
              </a:rPr>
              <a:t>(2015)</a:t>
            </a:r>
            <a:r>
              <a:rPr sz="1867" spc="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-&gt;</a:t>
            </a:r>
            <a:r>
              <a:rPr sz="1867" spc="-3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ADT</a:t>
            </a:r>
            <a:r>
              <a:rPr sz="1867" spc="-4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13" dirty="0">
                <a:latin typeface="Calibri"/>
                <a:cs typeface="Calibri"/>
              </a:rPr>
              <a:t> </a:t>
            </a:r>
            <a:r>
              <a:rPr sz="1867" spc="-27" dirty="0">
                <a:latin typeface="Calibri"/>
                <a:cs typeface="Calibri"/>
              </a:rPr>
              <a:t>ARTA</a:t>
            </a:r>
            <a:r>
              <a:rPr sz="1867" spc="-4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(2017) -&gt;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ADT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33" dirty="0">
                <a:latin typeface="Calibri"/>
                <a:cs typeface="Calibri"/>
              </a:rPr>
              <a:t> </a:t>
            </a:r>
            <a:r>
              <a:rPr sz="1867" spc="-27" dirty="0">
                <a:latin typeface="Calibri"/>
                <a:cs typeface="Calibri"/>
              </a:rPr>
              <a:t>ARTA</a:t>
            </a:r>
            <a:r>
              <a:rPr sz="1867" spc="-3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33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Docetaxel</a:t>
            </a:r>
            <a:r>
              <a:rPr sz="1867" spc="-7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(2022)</a:t>
            </a:r>
            <a:endParaRPr sz="1867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61529" y="2706070"/>
            <a:ext cx="5260071" cy="1166387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sz="1867" dirty="0">
                <a:latin typeface="Calibri"/>
                <a:cs typeface="Calibri"/>
              </a:rPr>
              <a:t>ADT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Abiraterone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(LATITUDE)</a:t>
            </a:r>
            <a:r>
              <a:rPr sz="1867" dirty="0">
                <a:latin typeface="Calibri"/>
                <a:cs typeface="Calibri"/>
              </a:rPr>
              <a:t> –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High</a:t>
            </a:r>
            <a:r>
              <a:rPr sz="1867" spc="-13" dirty="0">
                <a:latin typeface="Calibri"/>
                <a:cs typeface="Calibri"/>
              </a:rPr>
              <a:t> </a:t>
            </a:r>
            <a:r>
              <a:rPr sz="1867" spc="-27" dirty="0">
                <a:latin typeface="Calibri"/>
                <a:cs typeface="Calibri"/>
              </a:rPr>
              <a:t>Risk</a:t>
            </a:r>
            <a:r>
              <a:rPr lang="es-ES" sz="1867" spc="-27" dirty="0">
                <a:latin typeface="Calibri"/>
                <a:cs typeface="Calibri"/>
              </a:rPr>
              <a:t>, de </a:t>
            </a:r>
            <a:r>
              <a:rPr lang="es-ES" sz="1867" spc="-27" dirty="0" err="1">
                <a:latin typeface="Calibri"/>
                <a:cs typeface="Calibri"/>
              </a:rPr>
              <a:t>novo</a:t>
            </a:r>
            <a:endParaRPr sz="1867" dirty="0">
              <a:latin typeface="Calibri"/>
              <a:cs typeface="Calibri"/>
            </a:endParaRPr>
          </a:p>
          <a:p>
            <a:pPr marL="16933" marR="6773">
              <a:spcBef>
                <a:spcPts val="7"/>
              </a:spcBef>
            </a:pPr>
            <a:r>
              <a:rPr sz="1867" dirty="0">
                <a:latin typeface="Calibri"/>
                <a:cs typeface="Calibri"/>
              </a:rPr>
              <a:t>ADT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13" dirty="0">
                <a:latin typeface="Calibri"/>
                <a:cs typeface="Calibri"/>
              </a:rPr>
              <a:t> Enzalutamide</a:t>
            </a:r>
            <a:r>
              <a:rPr sz="1867" spc="13" dirty="0">
                <a:latin typeface="Calibri"/>
                <a:cs typeface="Calibri"/>
              </a:rPr>
              <a:t> </a:t>
            </a:r>
            <a:r>
              <a:rPr sz="1867" spc="-27" dirty="0">
                <a:latin typeface="Calibri"/>
                <a:cs typeface="Calibri"/>
              </a:rPr>
              <a:t>(</a:t>
            </a:r>
            <a:r>
              <a:rPr lang="es-ES" sz="1867" spc="-27" dirty="0">
                <a:latin typeface="Calibri"/>
                <a:cs typeface="Calibri"/>
              </a:rPr>
              <a:t>ENZAMET,</a:t>
            </a:r>
            <a:r>
              <a:rPr lang="es-ES" sz="1867" spc="-1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ARCHES)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–</a:t>
            </a:r>
            <a:r>
              <a:rPr sz="1867" spc="-1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All</a:t>
            </a:r>
            <a:r>
              <a:rPr sz="1867" spc="-7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comers </a:t>
            </a:r>
            <a:r>
              <a:rPr sz="1867" dirty="0">
                <a:latin typeface="Calibri"/>
                <a:cs typeface="Calibri"/>
              </a:rPr>
              <a:t>ADT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Apalutamide</a:t>
            </a:r>
            <a:r>
              <a:rPr sz="1867" spc="7" dirty="0">
                <a:latin typeface="Calibri"/>
                <a:cs typeface="Calibri"/>
              </a:rPr>
              <a:t> </a:t>
            </a:r>
            <a:r>
              <a:rPr sz="1867" spc="-27" dirty="0">
                <a:latin typeface="Calibri"/>
                <a:cs typeface="Calibri"/>
              </a:rPr>
              <a:t>(TITAN) </a:t>
            </a:r>
            <a:r>
              <a:rPr sz="1867" dirty="0">
                <a:latin typeface="Calibri"/>
                <a:cs typeface="Calibri"/>
              </a:rPr>
              <a:t>–</a:t>
            </a:r>
            <a:r>
              <a:rPr sz="1867" spc="-1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All</a:t>
            </a:r>
            <a:r>
              <a:rPr sz="1867" spc="-20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comers</a:t>
            </a:r>
            <a:endParaRPr sz="1867" dirty="0">
              <a:latin typeface="Calibri"/>
              <a:cs typeface="Calibri"/>
            </a:endParaRPr>
          </a:p>
          <a:p>
            <a:pPr marL="16933"/>
            <a:r>
              <a:rPr sz="1867" dirty="0">
                <a:latin typeface="Calibri"/>
                <a:cs typeface="Calibri"/>
              </a:rPr>
              <a:t>ADT</a:t>
            </a:r>
            <a:r>
              <a:rPr sz="1867" spc="-2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2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Darolutamide</a:t>
            </a:r>
            <a:r>
              <a:rPr sz="1867" spc="-7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(ARANOTE)</a:t>
            </a:r>
            <a:r>
              <a:rPr sz="1867" spc="-4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–</a:t>
            </a:r>
            <a:r>
              <a:rPr sz="1867" spc="-1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All</a:t>
            </a:r>
            <a:r>
              <a:rPr sz="1867" spc="-13" dirty="0">
                <a:latin typeface="Calibri"/>
                <a:cs typeface="Calibri"/>
              </a:rPr>
              <a:t> comers</a:t>
            </a:r>
            <a:r>
              <a:rPr lang="es-ES" sz="1867" spc="-13" dirty="0">
                <a:latin typeface="Calibri"/>
                <a:cs typeface="Calibri"/>
              </a:rPr>
              <a:t> (</a:t>
            </a:r>
            <a:r>
              <a:rPr lang="es-ES" sz="1867" spc="-13" dirty="0" err="1">
                <a:latin typeface="Calibri"/>
                <a:cs typeface="Calibri"/>
              </a:rPr>
              <a:t>not</a:t>
            </a:r>
            <a:r>
              <a:rPr lang="es-ES" sz="1867" spc="-13" dirty="0">
                <a:latin typeface="Calibri"/>
                <a:cs typeface="Calibri"/>
              </a:rPr>
              <a:t> OS)</a:t>
            </a:r>
            <a:endParaRPr sz="1867" dirty="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260038" y="1693266"/>
            <a:ext cx="450427" cy="782320"/>
            <a:chOff x="3788819" y="1874334"/>
            <a:chExt cx="337820" cy="586740"/>
          </a:xfrm>
        </p:grpSpPr>
        <p:sp>
          <p:nvSpPr>
            <p:cNvPr id="9" name="object 9"/>
            <p:cNvSpPr/>
            <p:nvPr/>
          </p:nvSpPr>
          <p:spPr>
            <a:xfrm>
              <a:off x="3801519" y="1887034"/>
              <a:ext cx="312420" cy="561340"/>
            </a:xfrm>
            <a:custGeom>
              <a:avLst/>
              <a:gdLst/>
              <a:ahLst/>
              <a:cxnLst/>
              <a:rect l="l" t="t" r="r" b="b"/>
              <a:pathLst>
                <a:path w="312420" h="561339">
                  <a:moveTo>
                    <a:pt x="234289" y="0"/>
                  </a:moveTo>
                  <a:lnTo>
                    <a:pt x="78092" y="0"/>
                  </a:lnTo>
                  <a:lnTo>
                    <a:pt x="78092" y="404939"/>
                  </a:lnTo>
                  <a:lnTo>
                    <a:pt x="0" y="404939"/>
                  </a:lnTo>
                  <a:lnTo>
                    <a:pt x="156184" y="561124"/>
                  </a:lnTo>
                  <a:lnTo>
                    <a:pt x="312381" y="404939"/>
                  </a:lnTo>
                  <a:lnTo>
                    <a:pt x="234289" y="404939"/>
                  </a:lnTo>
                  <a:lnTo>
                    <a:pt x="234289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10" name="object 10"/>
            <p:cNvSpPr/>
            <p:nvPr/>
          </p:nvSpPr>
          <p:spPr>
            <a:xfrm>
              <a:off x="3801519" y="1887034"/>
              <a:ext cx="312420" cy="561340"/>
            </a:xfrm>
            <a:custGeom>
              <a:avLst/>
              <a:gdLst/>
              <a:ahLst/>
              <a:cxnLst/>
              <a:rect l="l" t="t" r="r" b="b"/>
              <a:pathLst>
                <a:path w="312420" h="561339">
                  <a:moveTo>
                    <a:pt x="0" y="404939"/>
                  </a:moveTo>
                  <a:lnTo>
                    <a:pt x="78092" y="404939"/>
                  </a:lnTo>
                  <a:lnTo>
                    <a:pt x="78092" y="0"/>
                  </a:lnTo>
                  <a:lnTo>
                    <a:pt x="234289" y="0"/>
                  </a:lnTo>
                  <a:lnTo>
                    <a:pt x="234289" y="404939"/>
                  </a:lnTo>
                  <a:lnTo>
                    <a:pt x="312381" y="404939"/>
                  </a:lnTo>
                  <a:lnTo>
                    <a:pt x="156184" y="561124"/>
                  </a:lnTo>
                  <a:lnTo>
                    <a:pt x="0" y="404939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8769124" y="2267860"/>
            <a:ext cx="450427" cy="2374052"/>
            <a:chOff x="6482137" y="2028235"/>
            <a:chExt cx="337820" cy="1780539"/>
          </a:xfrm>
        </p:grpSpPr>
        <p:sp>
          <p:nvSpPr>
            <p:cNvPr id="13" name="object 13"/>
            <p:cNvSpPr/>
            <p:nvPr/>
          </p:nvSpPr>
          <p:spPr>
            <a:xfrm>
              <a:off x="6494837" y="2040935"/>
              <a:ext cx="312420" cy="1755139"/>
            </a:xfrm>
            <a:custGeom>
              <a:avLst/>
              <a:gdLst/>
              <a:ahLst/>
              <a:cxnLst/>
              <a:rect l="l" t="t" r="r" b="b"/>
              <a:pathLst>
                <a:path w="312420" h="1755139">
                  <a:moveTo>
                    <a:pt x="234289" y="0"/>
                  </a:moveTo>
                  <a:lnTo>
                    <a:pt x="78092" y="0"/>
                  </a:lnTo>
                  <a:lnTo>
                    <a:pt x="78092" y="1598752"/>
                  </a:lnTo>
                  <a:lnTo>
                    <a:pt x="0" y="1598752"/>
                  </a:lnTo>
                  <a:lnTo>
                    <a:pt x="156197" y="1754936"/>
                  </a:lnTo>
                  <a:lnTo>
                    <a:pt x="312381" y="1598752"/>
                  </a:lnTo>
                  <a:lnTo>
                    <a:pt x="234289" y="1598752"/>
                  </a:lnTo>
                  <a:lnTo>
                    <a:pt x="234289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14" name="object 14"/>
            <p:cNvSpPr/>
            <p:nvPr/>
          </p:nvSpPr>
          <p:spPr>
            <a:xfrm>
              <a:off x="6494837" y="2040935"/>
              <a:ext cx="312420" cy="1755139"/>
            </a:xfrm>
            <a:custGeom>
              <a:avLst/>
              <a:gdLst/>
              <a:ahLst/>
              <a:cxnLst/>
              <a:rect l="l" t="t" r="r" b="b"/>
              <a:pathLst>
                <a:path w="312420" h="1755139">
                  <a:moveTo>
                    <a:pt x="0" y="1598752"/>
                  </a:moveTo>
                  <a:lnTo>
                    <a:pt x="78092" y="1598752"/>
                  </a:lnTo>
                  <a:lnTo>
                    <a:pt x="78092" y="0"/>
                  </a:lnTo>
                  <a:lnTo>
                    <a:pt x="234289" y="0"/>
                  </a:lnTo>
                  <a:lnTo>
                    <a:pt x="234289" y="1598752"/>
                  </a:lnTo>
                  <a:lnTo>
                    <a:pt x="312381" y="1598752"/>
                  </a:lnTo>
                  <a:lnTo>
                    <a:pt x="156197" y="1754936"/>
                  </a:lnTo>
                  <a:lnTo>
                    <a:pt x="0" y="1598752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091564" y="4777291"/>
            <a:ext cx="6663560" cy="14537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sz="1867" dirty="0">
                <a:latin typeface="Calibri"/>
                <a:cs typeface="Calibri"/>
              </a:rPr>
              <a:t>ADT</a:t>
            </a:r>
            <a:r>
              <a:rPr sz="1867" spc="-1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20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Docetaxel</a:t>
            </a:r>
            <a:r>
              <a:rPr sz="1867" dirty="0">
                <a:latin typeface="Calibri"/>
                <a:cs typeface="Calibri"/>
              </a:rPr>
              <a:t> +</a:t>
            </a:r>
            <a:r>
              <a:rPr sz="1867" spc="-13" dirty="0">
                <a:latin typeface="Calibri"/>
                <a:cs typeface="Calibri"/>
              </a:rPr>
              <a:t> Abiraterone</a:t>
            </a:r>
            <a:r>
              <a:rPr sz="1867" spc="-7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(PEACE-</a:t>
            </a:r>
            <a:r>
              <a:rPr sz="1867" dirty="0">
                <a:latin typeface="Calibri"/>
                <a:cs typeface="Calibri"/>
              </a:rPr>
              <a:t>1)</a:t>
            </a:r>
            <a:r>
              <a:rPr sz="1867" spc="-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– De</a:t>
            </a:r>
            <a:r>
              <a:rPr sz="1867" spc="-2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novo</a:t>
            </a:r>
            <a:r>
              <a:rPr sz="1867" spc="-20" dirty="0">
                <a:latin typeface="Calibri"/>
                <a:cs typeface="Calibri"/>
              </a:rPr>
              <a:t> </a:t>
            </a:r>
            <a:endParaRPr sz="1867" dirty="0">
              <a:latin typeface="Calibri"/>
              <a:cs typeface="Calibri"/>
            </a:endParaRPr>
          </a:p>
          <a:p>
            <a:pPr marL="16933" marR="6773">
              <a:spcBef>
                <a:spcPts val="7"/>
              </a:spcBef>
            </a:pPr>
            <a:r>
              <a:rPr sz="1867" dirty="0">
                <a:latin typeface="Calibri"/>
                <a:cs typeface="Calibri"/>
              </a:rPr>
              <a:t>ADT</a:t>
            </a:r>
            <a:r>
              <a:rPr sz="1867" spc="-4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40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Docetaxel</a:t>
            </a:r>
            <a:r>
              <a:rPr sz="1867" spc="-2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3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Enzalutamide</a:t>
            </a:r>
            <a:r>
              <a:rPr sz="1867" spc="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(ENZAMET)</a:t>
            </a:r>
            <a:r>
              <a:rPr sz="1867" spc="-4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–</a:t>
            </a:r>
            <a:r>
              <a:rPr sz="1867" spc="-33" dirty="0">
                <a:latin typeface="Calibri"/>
                <a:cs typeface="Calibri"/>
              </a:rPr>
              <a:t> </a:t>
            </a:r>
            <a:r>
              <a:rPr lang="es-ES" sz="1867" spc="-33" dirty="0" err="1">
                <a:latin typeface="Calibri"/>
                <a:cs typeface="Calibri"/>
              </a:rPr>
              <a:t>All</a:t>
            </a:r>
            <a:r>
              <a:rPr lang="es-ES" sz="1867" spc="-33" dirty="0">
                <a:latin typeface="Calibri"/>
                <a:cs typeface="Calibri"/>
              </a:rPr>
              <a:t> </a:t>
            </a:r>
            <a:r>
              <a:rPr lang="es-ES" sz="1867" spc="-33" dirty="0" err="1">
                <a:latin typeface="Calibri"/>
                <a:cs typeface="Calibri"/>
              </a:rPr>
              <a:t>comers</a:t>
            </a:r>
            <a:r>
              <a:rPr lang="es-ES" sz="1867" spc="-33" dirty="0">
                <a:latin typeface="Calibri"/>
                <a:cs typeface="Calibri"/>
              </a:rPr>
              <a:t> (no </a:t>
            </a:r>
            <a:r>
              <a:rPr lang="es-ES" sz="1867" spc="-33" dirty="0" err="1">
                <a:latin typeface="Calibri"/>
                <a:cs typeface="Calibri"/>
              </a:rPr>
              <a:t>clear</a:t>
            </a:r>
            <a:r>
              <a:rPr lang="es-ES" sz="1867" spc="-33" dirty="0">
                <a:latin typeface="Calibri"/>
                <a:cs typeface="Calibri"/>
              </a:rPr>
              <a:t> </a:t>
            </a:r>
            <a:r>
              <a:rPr lang="es-ES" sz="1867" spc="-33" dirty="0" err="1">
                <a:latin typeface="Calibri"/>
                <a:cs typeface="Calibri"/>
              </a:rPr>
              <a:t>benefit</a:t>
            </a:r>
            <a:r>
              <a:rPr lang="es-ES" sz="1867" spc="-33" dirty="0">
                <a:latin typeface="Calibri"/>
                <a:cs typeface="Calibri"/>
              </a:rPr>
              <a:t>)</a:t>
            </a:r>
            <a:endParaRPr lang="es-ES" sz="1867" dirty="0">
              <a:latin typeface="Calibri"/>
              <a:cs typeface="Calibri"/>
            </a:endParaRPr>
          </a:p>
          <a:p>
            <a:pPr marL="16933" marR="6773">
              <a:spcBef>
                <a:spcPts val="7"/>
              </a:spcBef>
            </a:pPr>
            <a:r>
              <a:rPr sz="1867" spc="-1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ADT</a:t>
            </a:r>
            <a:r>
              <a:rPr sz="1867" spc="-4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33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Docetaxel</a:t>
            </a:r>
            <a:r>
              <a:rPr sz="1867" spc="-7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+</a:t>
            </a:r>
            <a:r>
              <a:rPr sz="1867" spc="-3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Darolutamide</a:t>
            </a:r>
            <a:r>
              <a:rPr sz="1867" spc="-13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(ARASENS)</a:t>
            </a:r>
            <a:r>
              <a:rPr sz="1867" spc="-8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–</a:t>
            </a:r>
            <a:r>
              <a:rPr sz="1867" spc="-20" dirty="0">
                <a:latin typeface="Calibri"/>
                <a:cs typeface="Calibri"/>
              </a:rPr>
              <a:t> </a:t>
            </a:r>
            <a:r>
              <a:rPr sz="1867" dirty="0">
                <a:latin typeface="Calibri"/>
                <a:cs typeface="Calibri"/>
              </a:rPr>
              <a:t>All</a:t>
            </a:r>
            <a:r>
              <a:rPr sz="1867" spc="-20" dirty="0">
                <a:latin typeface="Calibri"/>
                <a:cs typeface="Calibri"/>
              </a:rPr>
              <a:t> </a:t>
            </a:r>
            <a:r>
              <a:rPr sz="1867" spc="-13" dirty="0">
                <a:latin typeface="Calibri"/>
                <a:cs typeface="Calibri"/>
              </a:rPr>
              <a:t>comers</a:t>
            </a:r>
            <a:endParaRPr lang="es-ES" sz="1867" spc="-13" dirty="0">
              <a:latin typeface="Calibri"/>
              <a:cs typeface="Calibri"/>
            </a:endParaRPr>
          </a:p>
          <a:p>
            <a:pPr marL="16933" marR="6773">
              <a:spcBef>
                <a:spcPts val="7"/>
              </a:spcBef>
            </a:pPr>
            <a:r>
              <a:rPr lang="es-ES" sz="1867" spc="-13" dirty="0">
                <a:latin typeface="Calibri"/>
                <a:cs typeface="Calibri"/>
              </a:rPr>
              <a:t>ADT + Docetaxel (CHAARTED) – </a:t>
            </a:r>
            <a:r>
              <a:rPr lang="es-ES" sz="1867" spc="-13" dirty="0" err="1">
                <a:latin typeface="Calibri"/>
                <a:cs typeface="Calibri"/>
              </a:rPr>
              <a:t>All</a:t>
            </a:r>
            <a:r>
              <a:rPr lang="es-ES" sz="1867" spc="-13" dirty="0">
                <a:latin typeface="Calibri"/>
                <a:cs typeface="Calibri"/>
              </a:rPr>
              <a:t> </a:t>
            </a:r>
            <a:r>
              <a:rPr lang="es-ES" sz="1867" spc="-13" dirty="0" err="1">
                <a:latin typeface="Calibri"/>
                <a:cs typeface="Calibri"/>
              </a:rPr>
              <a:t>comers</a:t>
            </a:r>
            <a:r>
              <a:rPr lang="es-ES" sz="1867" spc="-13" dirty="0">
                <a:latin typeface="Calibri"/>
                <a:cs typeface="Calibri"/>
              </a:rPr>
              <a:t> </a:t>
            </a:r>
            <a:endParaRPr sz="1867" dirty="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635730" y="5160026"/>
            <a:ext cx="1236133" cy="703580"/>
            <a:chOff x="86868" y="4072128"/>
            <a:chExt cx="927100" cy="527685"/>
          </a:xfrm>
        </p:grpSpPr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868" y="4072128"/>
              <a:ext cx="926591" cy="48158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868" y="4087368"/>
              <a:ext cx="923544" cy="51206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3815" y="4096220"/>
              <a:ext cx="832623" cy="386562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133814" y="4096217"/>
              <a:ext cx="833119" cy="386715"/>
            </a:xfrm>
            <a:custGeom>
              <a:avLst/>
              <a:gdLst/>
              <a:ahLst/>
              <a:cxnLst/>
              <a:rect l="l" t="t" r="r" b="b"/>
              <a:pathLst>
                <a:path w="833119" h="386714">
                  <a:moveTo>
                    <a:pt x="0" y="64427"/>
                  </a:moveTo>
                  <a:lnTo>
                    <a:pt x="5062" y="39347"/>
                  </a:lnTo>
                  <a:lnTo>
                    <a:pt x="18869" y="18869"/>
                  </a:lnTo>
                  <a:lnTo>
                    <a:pt x="39347" y="5062"/>
                  </a:lnTo>
                  <a:lnTo>
                    <a:pt x="64427" y="0"/>
                  </a:lnTo>
                  <a:lnTo>
                    <a:pt x="768197" y="0"/>
                  </a:lnTo>
                  <a:lnTo>
                    <a:pt x="793276" y="5062"/>
                  </a:lnTo>
                  <a:lnTo>
                    <a:pt x="813755" y="18869"/>
                  </a:lnTo>
                  <a:lnTo>
                    <a:pt x="827562" y="39347"/>
                  </a:lnTo>
                  <a:lnTo>
                    <a:pt x="832624" y="64427"/>
                  </a:lnTo>
                  <a:lnTo>
                    <a:pt x="832624" y="322148"/>
                  </a:lnTo>
                  <a:lnTo>
                    <a:pt x="827562" y="347222"/>
                  </a:lnTo>
                  <a:lnTo>
                    <a:pt x="813755" y="367701"/>
                  </a:lnTo>
                  <a:lnTo>
                    <a:pt x="793276" y="381510"/>
                  </a:lnTo>
                  <a:lnTo>
                    <a:pt x="768197" y="386575"/>
                  </a:lnTo>
                  <a:lnTo>
                    <a:pt x="64427" y="386575"/>
                  </a:lnTo>
                  <a:lnTo>
                    <a:pt x="39347" y="381510"/>
                  </a:lnTo>
                  <a:lnTo>
                    <a:pt x="18869" y="367701"/>
                  </a:lnTo>
                  <a:lnTo>
                    <a:pt x="5062" y="347222"/>
                  </a:lnTo>
                  <a:lnTo>
                    <a:pt x="0" y="322148"/>
                  </a:lnTo>
                  <a:lnTo>
                    <a:pt x="0" y="64427"/>
                  </a:lnTo>
                  <a:close/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867289" y="5270046"/>
            <a:ext cx="826347" cy="344475"/>
          </a:xfrm>
          <a:prstGeom prst="rect">
            <a:avLst/>
          </a:prstGeom>
        </p:spPr>
        <p:txBody>
          <a:bodyPr vert="horz" wrap="square" lIns="0" tIns="16087" rIns="0" bIns="0" rtlCol="0">
            <a:spAutoFit/>
          </a:bodyPr>
          <a:lstStyle/>
          <a:p>
            <a:pPr marL="16933">
              <a:spcBef>
                <a:spcPts val="127"/>
              </a:spcBef>
            </a:pPr>
            <a:r>
              <a:rPr sz="2133" spc="-13" dirty="0">
                <a:latin typeface="Calibri"/>
                <a:cs typeface="Calibri"/>
              </a:rPr>
              <a:t>mHSPC</a:t>
            </a:r>
            <a:endParaRPr sz="2133" dirty="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909748" y="4725925"/>
            <a:ext cx="2440940" cy="703580"/>
            <a:chOff x="1383791" y="3793235"/>
            <a:chExt cx="1830705" cy="527685"/>
          </a:xfrm>
        </p:grpSpPr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83791" y="3793235"/>
              <a:ext cx="1830323" cy="48158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20368" y="3808475"/>
              <a:ext cx="1758683" cy="51206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31074" y="3817099"/>
              <a:ext cx="1735871" cy="38657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431074" y="3817108"/>
              <a:ext cx="1736089" cy="386715"/>
            </a:xfrm>
            <a:custGeom>
              <a:avLst/>
              <a:gdLst/>
              <a:ahLst/>
              <a:cxnLst/>
              <a:rect l="l" t="t" r="r" b="b"/>
              <a:pathLst>
                <a:path w="1736089" h="386714">
                  <a:moveTo>
                    <a:pt x="0" y="64427"/>
                  </a:moveTo>
                  <a:lnTo>
                    <a:pt x="5062" y="39347"/>
                  </a:lnTo>
                  <a:lnTo>
                    <a:pt x="18869" y="18869"/>
                  </a:lnTo>
                  <a:lnTo>
                    <a:pt x="39347" y="5062"/>
                  </a:lnTo>
                  <a:lnTo>
                    <a:pt x="64427" y="0"/>
                  </a:lnTo>
                  <a:lnTo>
                    <a:pt x="1671447" y="0"/>
                  </a:lnTo>
                  <a:lnTo>
                    <a:pt x="1696520" y="5062"/>
                  </a:lnTo>
                  <a:lnTo>
                    <a:pt x="1717000" y="18869"/>
                  </a:lnTo>
                  <a:lnTo>
                    <a:pt x="1730809" y="39347"/>
                  </a:lnTo>
                  <a:lnTo>
                    <a:pt x="1735874" y="64427"/>
                  </a:lnTo>
                  <a:lnTo>
                    <a:pt x="1735874" y="322135"/>
                  </a:lnTo>
                  <a:lnTo>
                    <a:pt x="1730809" y="347216"/>
                  </a:lnTo>
                  <a:lnTo>
                    <a:pt x="1717000" y="367699"/>
                  </a:lnTo>
                  <a:lnTo>
                    <a:pt x="1696520" y="381510"/>
                  </a:lnTo>
                  <a:lnTo>
                    <a:pt x="1671447" y="386575"/>
                  </a:lnTo>
                  <a:lnTo>
                    <a:pt x="64427" y="386575"/>
                  </a:lnTo>
                  <a:lnTo>
                    <a:pt x="39347" y="381510"/>
                  </a:lnTo>
                  <a:lnTo>
                    <a:pt x="18869" y="367699"/>
                  </a:lnTo>
                  <a:lnTo>
                    <a:pt x="5062" y="347216"/>
                  </a:lnTo>
                  <a:lnTo>
                    <a:pt x="0" y="322135"/>
                  </a:lnTo>
                  <a:lnTo>
                    <a:pt x="0" y="64427"/>
                  </a:lnTo>
                  <a:close/>
                </a:path>
              </a:pathLst>
            </a:custGeom>
            <a:ln w="9525">
              <a:solidFill>
                <a:srgbClr val="F69240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2121833" y="4851420"/>
            <a:ext cx="1939713" cy="344475"/>
          </a:xfrm>
          <a:prstGeom prst="rect">
            <a:avLst/>
          </a:prstGeom>
        </p:spPr>
        <p:txBody>
          <a:bodyPr vert="horz" wrap="square" lIns="0" tIns="16087" rIns="0" bIns="0" rtlCol="0">
            <a:spAutoFit/>
          </a:bodyPr>
          <a:lstStyle/>
          <a:p>
            <a:pPr marL="16933">
              <a:spcBef>
                <a:spcPts val="127"/>
              </a:spcBef>
            </a:pPr>
            <a:r>
              <a:rPr sz="2133" dirty="0">
                <a:latin typeface="Calibri"/>
                <a:cs typeface="Calibri"/>
              </a:rPr>
              <a:t>ADT</a:t>
            </a:r>
            <a:r>
              <a:rPr sz="2133" spc="-33" dirty="0">
                <a:latin typeface="Calibri"/>
                <a:cs typeface="Calibri"/>
              </a:rPr>
              <a:t> </a:t>
            </a:r>
            <a:r>
              <a:rPr sz="2133" dirty="0">
                <a:latin typeface="Calibri"/>
                <a:cs typeface="Calibri"/>
              </a:rPr>
              <a:t>+</a:t>
            </a:r>
            <a:r>
              <a:rPr sz="2133" spc="-20" dirty="0">
                <a:latin typeface="Calibri"/>
                <a:cs typeface="Calibri"/>
              </a:rPr>
              <a:t> </a:t>
            </a:r>
            <a:r>
              <a:rPr sz="2133" dirty="0">
                <a:latin typeface="Calibri"/>
                <a:cs typeface="Calibri"/>
              </a:rPr>
              <a:t>Doc</a:t>
            </a:r>
            <a:r>
              <a:rPr sz="2133" spc="-27" dirty="0">
                <a:latin typeface="Calibri"/>
                <a:cs typeface="Calibri"/>
              </a:rPr>
              <a:t> </a:t>
            </a:r>
            <a:r>
              <a:rPr sz="2133" dirty="0">
                <a:latin typeface="Calibri"/>
                <a:cs typeface="Calibri"/>
              </a:rPr>
              <a:t>+</a:t>
            </a:r>
            <a:r>
              <a:rPr sz="2133" spc="-20" dirty="0">
                <a:latin typeface="Calibri"/>
                <a:cs typeface="Calibri"/>
              </a:rPr>
              <a:t> </a:t>
            </a:r>
            <a:r>
              <a:rPr sz="2133" spc="-27" dirty="0">
                <a:latin typeface="Calibri"/>
                <a:cs typeface="Calibri"/>
              </a:rPr>
              <a:t>ARPI</a:t>
            </a:r>
            <a:endParaRPr sz="2133" dirty="0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909748" y="5439410"/>
            <a:ext cx="1764453" cy="703580"/>
            <a:chOff x="1385316" y="4361688"/>
            <a:chExt cx="1323340" cy="527685"/>
          </a:xfrm>
        </p:grpSpPr>
        <p:pic>
          <p:nvPicPr>
            <p:cNvPr id="29" name="object 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85316" y="4361688"/>
              <a:ext cx="1322831" cy="48005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55420" y="4757064"/>
              <a:ext cx="1179576" cy="131927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432318" y="4385487"/>
              <a:ext cx="1229105" cy="386571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1432311" y="4385487"/>
              <a:ext cx="1229360" cy="386715"/>
            </a:xfrm>
            <a:custGeom>
              <a:avLst/>
              <a:gdLst/>
              <a:ahLst/>
              <a:cxnLst/>
              <a:rect l="l" t="t" r="r" b="b"/>
              <a:pathLst>
                <a:path w="1229360" h="386714">
                  <a:moveTo>
                    <a:pt x="0" y="64427"/>
                  </a:moveTo>
                  <a:lnTo>
                    <a:pt x="5062" y="39347"/>
                  </a:lnTo>
                  <a:lnTo>
                    <a:pt x="18869" y="18869"/>
                  </a:lnTo>
                  <a:lnTo>
                    <a:pt x="39347" y="5062"/>
                  </a:lnTo>
                  <a:lnTo>
                    <a:pt x="64427" y="0"/>
                  </a:lnTo>
                  <a:lnTo>
                    <a:pt x="1164678" y="0"/>
                  </a:lnTo>
                  <a:lnTo>
                    <a:pt x="1189760" y="5062"/>
                  </a:lnTo>
                  <a:lnTo>
                    <a:pt x="1210243" y="18869"/>
                  </a:lnTo>
                  <a:lnTo>
                    <a:pt x="1224054" y="39347"/>
                  </a:lnTo>
                  <a:lnTo>
                    <a:pt x="1229118" y="64427"/>
                  </a:lnTo>
                  <a:lnTo>
                    <a:pt x="1229118" y="322135"/>
                  </a:lnTo>
                  <a:lnTo>
                    <a:pt x="1224054" y="347216"/>
                  </a:lnTo>
                  <a:lnTo>
                    <a:pt x="1210243" y="367699"/>
                  </a:lnTo>
                  <a:lnTo>
                    <a:pt x="1189760" y="381510"/>
                  </a:lnTo>
                  <a:lnTo>
                    <a:pt x="1164678" y="386575"/>
                  </a:lnTo>
                  <a:lnTo>
                    <a:pt x="64427" y="386575"/>
                  </a:lnTo>
                  <a:lnTo>
                    <a:pt x="39347" y="381510"/>
                  </a:lnTo>
                  <a:lnTo>
                    <a:pt x="18869" y="367699"/>
                  </a:lnTo>
                  <a:lnTo>
                    <a:pt x="5062" y="347216"/>
                  </a:lnTo>
                  <a:lnTo>
                    <a:pt x="0" y="322135"/>
                  </a:lnTo>
                  <a:lnTo>
                    <a:pt x="0" y="64427"/>
                  </a:lnTo>
                  <a:close/>
                </a:path>
              </a:pathLst>
            </a:custGeom>
            <a:ln w="9525">
              <a:solidFill>
                <a:srgbClr val="F69240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2145724" y="5523587"/>
            <a:ext cx="1168400" cy="344475"/>
          </a:xfrm>
          <a:prstGeom prst="rect">
            <a:avLst/>
          </a:prstGeom>
        </p:spPr>
        <p:txBody>
          <a:bodyPr vert="horz" wrap="square" lIns="0" tIns="16087" rIns="0" bIns="0" rtlCol="0">
            <a:spAutoFit/>
          </a:bodyPr>
          <a:lstStyle/>
          <a:p>
            <a:pPr marL="16933">
              <a:spcBef>
                <a:spcPts val="127"/>
              </a:spcBef>
            </a:pPr>
            <a:r>
              <a:rPr sz="2133" dirty="0">
                <a:latin typeface="Calibri"/>
                <a:cs typeface="Calibri"/>
              </a:rPr>
              <a:t>ADT</a:t>
            </a:r>
            <a:r>
              <a:rPr sz="2133" spc="-33" dirty="0">
                <a:latin typeface="Calibri"/>
                <a:cs typeface="Calibri"/>
              </a:rPr>
              <a:t> </a:t>
            </a:r>
            <a:r>
              <a:rPr sz="2133" dirty="0">
                <a:latin typeface="Calibri"/>
                <a:cs typeface="Calibri"/>
              </a:rPr>
              <a:t>+</a:t>
            </a:r>
            <a:r>
              <a:rPr sz="2133" spc="-27" dirty="0">
                <a:latin typeface="Calibri"/>
                <a:cs typeface="Calibri"/>
              </a:rPr>
              <a:t> </a:t>
            </a:r>
            <a:r>
              <a:rPr sz="2133" spc="-33" dirty="0">
                <a:latin typeface="Calibri"/>
                <a:cs typeface="Calibri"/>
              </a:rPr>
              <a:t>Doc</a:t>
            </a:r>
            <a:endParaRPr sz="2133" dirty="0">
              <a:latin typeface="Calibri"/>
              <a:cs typeface="Calibri"/>
            </a:endParaRPr>
          </a:p>
        </p:txBody>
      </p:sp>
      <p:sp>
        <p:nvSpPr>
          <p:cNvPr id="35" name="Título 34">
            <a:extLst>
              <a:ext uri="{FF2B5EF4-FFF2-40B4-BE49-F238E27FC236}">
                <a16:creationId xmlns:a16="http://schemas.microsoft.com/office/drawing/2014/main" id="{DD816809-626F-CA39-CBE4-D98A538AD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289" y="530034"/>
            <a:ext cx="10515600" cy="1325563"/>
          </a:xfrm>
        </p:spPr>
        <p:txBody>
          <a:bodyPr>
            <a:normAutofit/>
          </a:bodyPr>
          <a:lstStyle/>
          <a:p>
            <a:r>
              <a:rPr lang="es-ES" sz="2200" dirty="0" err="1">
                <a:latin typeface="+mn-lt"/>
              </a:rPr>
              <a:t>Metastatic</a:t>
            </a:r>
            <a:r>
              <a:rPr lang="es-ES" sz="2200" dirty="0">
                <a:latin typeface="+mn-lt"/>
              </a:rPr>
              <a:t> </a:t>
            </a:r>
            <a:r>
              <a:rPr lang="es-ES" sz="2200" dirty="0" err="1">
                <a:latin typeface="+mn-lt"/>
              </a:rPr>
              <a:t>Castration</a:t>
            </a:r>
            <a:r>
              <a:rPr lang="es-ES" sz="2200" dirty="0">
                <a:latin typeface="+mn-lt"/>
              </a:rPr>
              <a:t> Sensitive </a:t>
            </a:r>
            <a:r>
              <a:rPr lang="es-ES" sz="2200" dirty="0" err="1">
                <a:latin typeface="+mn-lt"/>
              </a:rPr>
              <a:t>Prostate</a:t>
            </a:r>
            <a:r>
              <a:rPr lang="es-ES" sz="2200" dirty="0">
                <a:latin typeface="+mn-lt"/>
              </a:rPr>
              <a:t> </a:t>
            </a:r>
            <a:r>
              <a:rPr lang="es-ES" sz="2200" dirty="0" err="1">
                <a:latin typeface="+mn-lt"/>
              </a:rPr>
              <a:t>Cancer</a:t>
            </a:r>
            <a:br>
              <a:rPr lang="es-ES" dirty="0"/>
            </a:br>
            <a:endParaRPr lang="es-ES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7080712-D425-069C-CAEF-14E7EBA34A2F}"/>
              </a:ext>
            </a:extLst>
          </p:cNvPr>
          <p:cNvSpPr txBox="1"/>
          <p:nvPr/>
        </p:nvSpPr>
        <p:spPr>
          <a:xfrm>
            <a:off x="558800" y="6319520"/>
            <a:ext cx="647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comers</a:t>
            </a:r>
            <a:r>
              <a:rPr lang="es-ES" dirty="0"/>
              <a:t>: sincrónico/</a:t>
            </a:r>
            <a:r>
              <a:rPr lang="es-ES" dirty="0" err="1"/>
              <a:t>metacrónico</a:t>
            </a:r>
            <a:r>
              <a:rPr lang="es-ES" dirty="0"/>
              <a:t> – </a:t>
            </a:r>
            <a:r>
              <a:rPr lang="es-ES" dirty="0" err="1"/>
              <a:t>high</a:t>
            </a:r>
            <a:r>
              <a:rPr lang="es-ES" dirty="0"/>
              <a:t> volumen/ </a:t>
            </a:r>
            <a:r>
              <a:rPr lang="es-ES" dirty="0" err="1"/>
              <a:t>low</a:t>
            </a:r>
            <a:r>
              <a:rPr lang="es-ES" dirty="0"/>
              <a:t> </a:t>
            </a:r>
            <a:r>
              <a:rPr lang="es-ES" dirty="0" err="1"/>
              <a:t>volume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823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596" y="-2082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 err="1">
                <a:solidFill>
                  <a:srgbClr val="0070C0"/>
                </a:solidFill>
              </a:rPr>
              <a:t>CPHSm</a:t>
            </a:r>
            <a:r>
              <a:rPr lang="es-ES" sz="4000" b="1" dirty="0">
                <a:solidFill>
                  <a:srgbClr val="0070C0"/>
                </a:solidFill>
              </a:rPr>
              <a:t>: tratamiento (RTE)</a:t>
            </a:r>
            <a:endParaRPr lang="es-ES" sz="4000" dirty="0"/>
          </a:p>
        </p:txBody>
      </p:sp>
      <p:sp>
        <p:nvSpPr>
          <p:cNvPr id="3" name="Rectángulo 2"/>
          <p:cNvSpPr/>
          <p:nvPr/>
        </p:nvSpPr>
        <p:spPr>
          <a:xfrm>
            <a:off x="1984307" y="873002"/>
            <a:ext cx="8232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Roboto-BoldItalic"/>
              </a:rPr>
              <a:t>Treatment of the primary </a:t>
            </a:r>
            <a:r>
              <a:rPr lang="en-US" b="1" dirty="0" err="1">
                <a:solidFill>
                  <a:srgbClr val="0070C0"/>
                </a:solidFill>
                <a:latin typeface="Roboto-BoldItalic"/>
              </a:rPr>
              <a:t>tumour</a:t>
            </a:r>
            <a:r>
              <a:rPr lang="en-US" b="1" dirty="0">
                <a:solidFill>
                  <a:srgbClr val="0070C0"/>
                </a:solidFill>
                <a:latin typeface="Roboto-BoldItalic"/>
              </a:rPr>
              <a:t> </a:t>
            </a:r>
            <a:r>
              <a:rPr lang="en-US" dirty="0">
                <a:latin typeface="Roboto-BoldItalic"/>
              </a:rPr>
              <a:t>in newly diagnosed metastatic disease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627481" y="1367324"/>
            <a:ext cx="1094636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err="1"/>
              <a:t>The</a:t>
            </a:r>
            <a:r>
              <a:rPr lang="es-ES" dirty="0"/>
              <a:t> STAMPEDE trial </a:t>
            </a:r>
            <a:r>
              <a:rPr lang="en-US" dirty="0"/>
              <a:t>evaluated 2,061 men with metastatic castration-sensitive </a:t>
            </a:r>
            <a:r>
              <a:rPr lang="en-US" dirty="0" err="1"/>
              <a:t>PCa</a:t>
            </a:r>
            <a:r>
              <a:rPr lang="en-US" dirty="0"/>
              <a:t> (</a:t>
            </a:r>
            <a:r>
              <a:rPr lang="en-US" dirty="0" err="1"/>
              <a:t>mCSPC</a:t>
            </a:r>
            <a:r>
              <a:rPr lang="en-US" dirty="0"/>
              <a:t>) who were </a:t>
            </a:r>
            <a:r>
              <a:rPr lang="en-US" dirty="0" err="1"/>
              <a:t>randomised</a:t>
            </a:r>
            <a:r>
              <a:rPr lang="en-US" dirty="0"/>
              <a:t> </a:t>
            </a:r>
            <a:r>
              <a:rPr lang="en-US" b="1" dirty="0"/>
              <a:t>to ADT alone vs. ADT plus RT to the prostate</a:t>
            </a:r>
            <a:r>
              <a:rPr lang="en-US" dirty="0"/>
              <a:t>. This trial confirmed that RT to the primary </a:t>
            </a:r>
            <a:r>
              <a:rPr lang="en-US" dirty="0" err="1"/>
              <a:t>tumour</a:t>
            </a:r>
            <a:r>
              <a:rPr lang="en-US" dirty="0"/>
              <a:t> did </a:t>
            </a:r>
            <a:r>
              <a:rPr lang="en-US" b="1" dirty="0"/>
              <a:t>not improve OS </a:t>
            </a:r>
            <a:r>
              <a:rPr lang="en-US" dirty="0"/>
              <a:t>in </a:t>
            </a:r>
            <a:r>
              <a:rPr lang="en-US" b="1" dirty="0"/>
              <a:t>unselected </a:t>
            </a:r>
            <a:r>
              <a:rPr lang="es-ES" b="1" dirty="0" err="1"/>
              <a:t>patients</a:t>
            </a:r>
            <a:r>
              <a:rPr lang="es-ES" b="1" dirty="0"/>
              <a:t> </a:t>
            </a:r>
            <a:r>
              <a:rPr lang="es-ES" dirty="0"/>
              <a:t>[1152].</a:t>
            </a:r>
          </a:p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Patients were </a:t>
            </a:r>
            <a:r>
              <a:rPr lang="en-US" dirty="0" err="1"/>
              <a:t>categorised</a:t>
            </a:r>
            <a:r>
              <a:rPr lang="en-US" dirty="0"/>
              <a:t> as low- or high volume, </a:t>
            </a:r>
            <a:r>
              <a:rPr lang="en-US" b="1" dirty="0" err="1"/>
              <a:t>i</a:t>
            </a:r>
            <a:r>
              <a:rPr lang="es-ES" b="1" dirty="0"/>
              <a:t>n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low</a:t>
            </a:r>
            <a:r>
              <a:rPr lang="es-ES" b="1" dirty="0"/>
              <a:t>-volumen </a:t>
            </a:r>
            <a:r>
              <a:rPr lang="en-US" b="1" dirty="0"/>
              <a:t>subgroup </a:t>
            </a:r>
            <a:r>
              <a:rPr lang="en-US" dirty="0"/>
              <a:t>(n = 819) there </a:t>
            </a:r>
            <a:r>
              <a:rPr lang="en-US" b="1" dirty="0"/>
              <a:t>was a significant OS benefit by the addition of prostate RT</a:t>
            </a:r>
            <a:r>
              <a:rPr lang="en-US" dirty="0"/>
              <a:t>. This was confirmed by the latest analysis of long-term follow-up (median follow-up of 61 months [HR: 0.64 for OS benefit in the low-volume </a:t>
            </a:r>
            <a:r>
              <a:rPr lang="es-ES" dirty="0" err="1"/>
              <a:t>group</a:t>
            </a:r>
            <a:r>
              <a:rPr lang="es-ES" dirty="0"/>
              <a:t>]) [1201].</a:t>
            </a:r>
          </a:p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Secondary, not pre-planned analysis of the STAMPEDE trial confirmed the benefit of prostate RT in</a:t>
            </a:r>
          </a:p>
          <a:p>
            <a:r>
              <a:rPr lang="en-US" dirty="0"/>
              <a:t>patients </a:t>
            </a:r>
            <a:r>
              <a:rPr lang="en-US" b="1" dirty="0"/>
              <a:t>with ≤ 3 bone metastases</a:t>
            </a:r>
            <a:r>
              <a:rPr lang="en-US" dirty="0"/>
              <a:t>, but also showed a benefit in patients with </a:t>
            </a:r>
            <a:r>
              <a:rPr lang="en-US" b="1" dirty="0"/>
              <a:t>M1a disease </a:t>
            </a:r>
            <a:r>
              <a:rPr lang="en-US" dirty="0"/>
              <a:t>[1202].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The dose </a:t>
            </a:r>
            <a:r>
              <a:rPr lang="en-US" dirty="0"/>
              <a:t>used in these indications should be equivalent of up to 72 </a:t>
            </a:r>
            <a:r>
              <a:rPr lang="en-US" dirty="0" err="1"/>
              <a:t>Gy</a:t>
            </a:r>
            <a:r>
              <a:rPr lang="en-US" dirty="0"/>
              <a:t> in 2 </a:t>
            </a:r>
            <a:r>
              <a:rPr lang="en-US" dirty="0" err="1"/>
              <a:t>Gy</a:t>
            </a:r>
            <a:r>
              <a:rPr lang="en-US" dirty="0"/>
              <a:t> fractions.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 network </a:t>
            </a:r>
            <a:r>
              <a:rPr lang="en-US" b="1" dirty="0"/>
              <a:t>meta-analysis </a:t>
            </a:r>
            <a:r>
              <a:rPr lang="en-US" dirty="0"/>
              <a:t>demonstrates that adding prostate </a:t>
            </a:r>
            <a:r>
              <a:rPr lang="en-US" u="sng" dirty="0"/>
              <a:t>RT to ADT alone results in 27% </a:t>
            </a:r>
            <a:r>
              <a:rPr lang="en-US" dirty="0"/>
              <a:t>reduction in the hazard for death (pooled HR: 0.73; 95% credible interval [</a:t>
            </a:r>
            <a:r>
              <a:rPr lang="en-US" dirty="0" err="1"/>
              <a:t>CrI</a:t>
            </a:r>
            <a:r>
              <a:rPr lang="en-US" dirty="0"/>
              <a:t>]: 0.62–0.87), </a:t>
            </a:r>
            <a:r>
              <a:rPr lang="en-US" u="sng" dirty="0"/>
              <a:t>while ADT plus ARPI </a:t>
            </a:r>
            <a:r>
              <a:rPr lang="en-US" dirty="0"/>
              <a:t>was associated with a </a:t>
            </a:r>
            <a:r>
              <a:rPr lang="en-US" u="sng" dirty="0"/>
              <a:t>32% reduction </a:t>
            </a:r>
            <a:r>
              <a:rPr lang="en-US" dirty="0"/>
              <a:t>(pooled HR: 0.68; 95% </a:t>
            </a:r>
            <a:r>
              <a:rPr lang="en-US" dirty="0" err="1"/>
              <a:t>CrI</a:t>
            </a:r>
            <a:r>
              <a:rPr lang="en-US" dirty="0"/>
              <a:t>: 0.60–0.78) and </a:t>
            </a:r>
            <a:r>
              <a:rPr lang="en-US" u="sng" dirty="0"/>
              <a:t>ADT plus ARPI plus RT </a:t>
            </a:r>
            <a:r>
              <a:rPr lang="en-US" dirty="0"/>
              <a:t>was associated with a </a:t>
            </a:r>
            <a:r>
              <a:rPr lang="en-US" u="sng" dirty="0"/>
              <a:t>47% reduction </a:t>
            </a:r>
            <a:r>
              <a:rPr lang="en-US" dirty="0"/>
              <a:t>(pooled HR: 0.53; 95% </a:t>
            </a:r>
            <a:r>
              <a:rPr lang="en-US" dirty="0" err="1"/>
              <a:t>CrI</a:t>
            </a:r>
            <a:r>
              <a:rPr lang="en-US" dirty="0"/>
              <a:t>: 0.34–0.81) in the hazard for death (in risk of death) </a:t>
            </a:r>
            <a:r>
              <a:rPr lang="es-ES" dirty="0"/>
              <a:t>[1203].</a:t>
            </a:r>
          </a:p>
        </p:txBody>
      </p:sp>
    </p:spTree>
    <p:extLst>
      <p:ext uri="{BB962C8B-B14F-4D97-AF65-F5344CB8AC3E}">
        <p14:creationId xmlns:p14="http://schemas.microsoft.com/office/powerpoint/2010/main" val="1220079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596" y="-208220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tratamiento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51111" y="-1922106"/>
            <a:ext cx="6774026" cy="1078618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t="20266"/>
          <a:stretch/>
        </p:blipFill>
        <p:spPr>
          <a:xfrm>
            <a:off x="9276502" y="6158204"/>
            <a:ext cx="2391109" cy="21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655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98" y="281149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tratamiento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71" y="524132"/>
            <a:ext cx="8295986" cy="599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453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906" y="686461"/>
            <a:ext cx="9640645" cy="583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154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5254" y="1517715"/>
            <a:ext cx="7648348" cy="4351338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7847045" y="2136709"/>
            <a:ext cx="1828800" cy="34616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2898253" y="623443"/>
            <a:ext cx="7159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>
                <a:solidFill>
                  <a:srgbClr val="0070C0"/>
                </a:solidFill>
              </a:rPr>
              <a:t>Cáncer de próstata localmente avanzado </a:t>
            </a:r>
            <a:endParaRPr lang="es-ES" sz="320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254" y="623443"/>
            <a:ext cx="7964011" cy="549669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062065" y="3693384"/>
            <a:ext cx="7688425" cy="13358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2083046" y="5584774"/>
            <a:ext cx="7688425" cy="6609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1629" y="0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seguimiento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289248" y="1045645"/>
            <a:ext cx="1142066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 err="1">
                <a:solidFill>
                  <a:srgbClr val="0070C0"/>
                </a:solidFill>
              </a:rPr>
              <a:t>Monitoring</a:t>
            </a:r>
            <a:r>
              <a:rPr lang="es-ES" b="1" i="1" dirty="0">
                <a:solidFill>
                  <a:srgbClr val="0070C0"/>
                </a:solidFill>
              </a:rPr>
              <a:t> of </a:t>
            </a:r>
            <a:r>
              <a:rPr lang="es-ES" b="1" i="1" dirty="0" err="1">
                <a:solidFill>
                  <a:srgbClr val="0070C0"/>
                </a:solidFill>
              </a:rPr>
              <a:t>treatment</a:t>
            </a:r>
            <a:endParaRPr lang="es-ES" b="1" i="1" dirty="0">
              <a:solidFill>
                <a:srgbClr val="0070C0"/>
              </a:solidFill>
            </a:endParaRPr>
          </a:p>
          <a:p>
            <a:endParaRPr lang="es-ES" b="1" i="1" dirty="0">
              <a:solidFill>
                <a:srgbClr val="0070C0"/>
              </a:solidFill>
            </a:endParaRPr>
          </a:p>
          <a:p>
            <a:r>
              <a:rPr lang="en-US" dirty="0"/>
              <a:t>Baseline examinations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medical history,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clinical examination,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baseline blood tests (PSA, total testosterone level, full blood count, renal function, baseline liver function tests, alkaline phosphatase),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 bone scan and CT of chest, abdomen and pelvis [1334, 1335].</a:t>
            </a:r>
            <a:endParaRPr lang="es-ES" dirty="0"/>
          </a:p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err="1"/>
              <a:t>Depending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symptoms</a:t>
            </a:r>
            <a:r>
              <a:rPr lang="es-ES" dirty="0"/>
              <a:t> </a:t>
            </a:r>
            <a:r>
              <a:rPr lang="en-US" dirty="0"/>
              <a:t>and risk assessment, more frequent visits may be indicated.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Treatment response </a:t>
            </a:r>
            <a:r>
              <a:rPr lang="en-US" dirty="0"/>
              <a:t>may be evaluated based on a </a:t>
            </a:r>
            <a:r>
              <a:rPr lang="en-US" u="sng" dirty="0"/>
              <a:t>change in serum PSA level </a:t>
            </a:r>
            <a:r>
              <a:rPr lang="en-US" dirty="0"/>
              <a:t>[1154, 1155] </a:t>
            </a:r>
            <a:r>
              <a:rPr lang="en-US" u="sng" dirty="0"/>
              <a:t>and bone- and CT scan</a:t>
            </a:r>
            <a:r>
              <a:rPr lang="en-US" dirty="0"/>
              <a:t>, although </a:t>
            </a:r>
            <a:r>
              <a:rPr lang="en-US" b="1" dirty="0"/>
              <a:t>there is no consensus about how frequently </a:t>
            </a:r>
            <a:r>
              <a:rPr lang="en-US" dirty="0"/>
              <a:t>these should be performed [1339]. A rise in PSA level usually precedes the onset of clinical symptoms by several months. 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sng" dirty="0"/>
              <a:t>Stable PSA </a:t>
            </a:r>
            <a:r>
              <a:rPr lang="en-US" dirty="0"/>
              <a:t>during ADT is not enough to </a:t>
            </a:r>
            <a:r>
              <a:rPr lang="en-US" dirty="0" err="1"/>
              <a:t>characterised</a:t>
            </a:r>
            <a:r>
              <a:rPr lang="en-US" dirty="0"/>
              <a:t> a non-progressive situation [1409]. During the combination treatment with ADT and ARPI treatment, reliance on PSA without regular imaging might miss early detection of progressive </a:t>
            </a:r>
            <a:r>
              <a:rPr lang="en-US" dirty="0" err="1"/>
              <a:t>PCa</a:t>
            </a:r>
            <a:r>
              <a:rPr lang="en-US" dirty="0"/>
              <a:t> as a secondary analysis of the </a:t>
            </a:r>
            <a:r>
              <a:rPr lang="en-US" u="sng" dirty="0"/>
              <a:t>Titan study found that nearly half of patients developing subsequent radiographic </a:t>
            </a:r>
            <a:r>
              <a:rPr lang="es-ES" u="sng" dirty="0" err="1"/>
              <a:t>progression</a:t>
            </a:r>
            <a:r>
              <a:rPr lang="es-ES" u="sng" dirty="0"/>
              <a:t> </a:t>
            </a:r>
            <a:r>
              <a:rPr lang="es-ES" u="sng" dirty="0" err="1"/>
              <a:t>had</a:t>
            </a:r>
            <a:r>
              <a:rPr lang="es-ES" u="sng" dirty="0"/>
              <a:t> no </a:t>
            </a:r>
            <a:r>
              <a:rPr lang="es-ES" u="sng" dirty="0" err="1"/>
              <a:t>concomitant</a:t>
            </a:r>
            <a:r>
              <a:rPr lang="es-ES" u="sng" dirty="0"/>
              <a:t> PSA</a:t>
            </a:r>
            <a:r>
              <a:rPr lang="es-ES" dirty="0"/>
              <a:t> [1180].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7193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98" y="0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seguimiento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317240" y="1228092"/>
            <a:ext cx="107006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i="1" dirty="0" err="1">
                <a:solidFill>
                  <a:srgbClr val="0070C0"/>
                </a:solidFill>
              </a:rPr>
              <a:t>Testosterone</a:t>
            </a:r>
            <a:r>
              <a:rPr lang="es-ES" b="1" i="1" dirty="0">
                <a:solidFill>
                  <a:srgbClr val="0070C0"/>
                </a:solidFill>
              </a:rPr>
              <a:t> </a:t>
            </a:r>
            <a:r>
              <a:rPr lang="es-ES" b="1" i="1" dirty="0" err="1">
                <a:solidFill>
                  <a:srgbClr val="0070C0"/>
                </a:solidFill>
              </a:rPr>
              <a:t>monitoring</a:t>
            </a:r>
            <a:endParaRPr lang="es-ES" b="1" i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Testosterone monitoring should be considered standard clinical practice in men on ADT.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Many men receiving medical castration will achieve a castrate testosterone level (&lt; 20 ng/</a:t>
            </a:r>
            <a:r>
              <a:rPr lang="en-US" dirty="0" err="1"/>
              <a:t>dL</a:t>
            </a:r>
            <a:r>
              <a:rPr lang="en-US" dirty="0"/>
              <a:t>), and most a testosterone level &lt; 50 ng/</a:t>
            </a:r>
            <a:r>
              <a:rPr lang="en-US" dirty="0" err="1"/>
              <a:t>dL</a:t>
            </a:r>
            <a:r>
              <a:rPr lang="en-US" dirty="0"/>
              <a:t>. However, approximately 13–38% of patients fail to achieve these levels and up to 24% of men may experience temporary testosterone surges (testosterone &gt; 50 ng/</a:t>
            </a:r>
            <a:r>
              <a:rPr lang="en-US" dirty="0" err="1"/>
              <a:t>dL</a:t>
            </a:r>
            <a:r>
              <a:rPr lang="en-US" dirty="0"/>
              <a:t>) during long-term treatment [1363].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 </a:t>
            </a:r>
            <a:r>
              <a:rPr lang="en-US" u="sng" dirty="0"/>
              <a:t>three to six month </a:t>
            </a:r>
            <a:r>
              <a:rPr lang="en-US" dirty="0"/>
              <a:t>testosterone level assessment has been suggested to ensure castration is achieved.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 case a castrate testosterone level is not reached, </a:t>
            </a:r>
            <a:r>
              <a:rPr lang="en-US" u="sng" dirty="0"/>
              <a:t>switching</a:t>
            </a:r>
            <a:r>
              <a:rPr lang="en-US" dirty="0"/>
              <a:t> to another agonist or antagonist or to an orchiectomy should be considered.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 patients with a </a:t>
            </a:r>
            <a:r>
              <a:rPr lang="en-US" b="1" dirty="0"/>
              <a:t>confirmed rising PSA and/or clinical progression</a:t>
            </a:r>
            <a:r>
              <a:rPr lang="en-US" dirty="0"/>
              <a:t>, </a:t>
            </a:r>
            <a:r>
              <a:rPr lang="en-US" u="sng" dirty="0"/>
              <a:t>serum testosterone must be evaluated</a:t>
            </a:r>
            <a:r>
              <a:rPr lang="en-US" dirty="0"/>
              <a:t> in all cases to confirm a castration-resistant state [1380, 1381].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60038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98" y="281149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seguimiento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317241" y="1796373"/>
            <a:ext cx="1132736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 </a:t>
            </a:r>
            <a:r>
              <a:rPr lang="en-US" b="1" i="1" dirty="0">
                <a:solidFill>
                  <a:srgbClr val="0070C0"/>
                </a:solidFill>
              </a:rPr>
              <a:t>Monitoring of metabolic complications</a:t>
            </a:r>
          </a:p>
          <a:p>
            <a:endParaRPr lang="en-US" b="1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 most severe complications of androgen suppression are metabolic syndrome, cardiovascular morbidity, mental health problems, and bone resorption (see Section 8.2.5).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All patients should </a:t>
            </a:r>
            <a:r>
              <a:rPr lang="en-US" b="1" dirty="0"/>
              <a:t>be screened for diabetes </a:t>
            </a:r>
            <a:r>
              <a:rPr lang="en-US" dirty="0"/>
              <a:t>by checking fasting </a:t>
            </a:r>
            <a:r>
              <a:rPr lang="en-US" u="sng" dirty="0"/>
              <a:t>glucose and HbA1c </a:t>
            </a:r>
            <a:r>
              <a:rPr lang="en-US" dirty="0"/>
              <a:t>(at baseline and routinely)in addition to </a:t>
            </a:r>
            <a:r>
              <a:rPr lang="en-US" u="sng" dirty="0"/>
              <a:t>checking blood lipid levels</a:t>
            </a:r>
            <a:r>
              <a:rPr lang="en-US" dirty="0"/>
              <a:t>.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Prior to starting ADT an </a:t>
            </a:r>
            <a:r>
              <a:rPr lang="en-US" b="1" dirty="0"/>
              <a:t>ECG</a:t>
            </a:r>
            <a:r>
              <a:rPr lang="en-US" dirty="0"/>
              <a:t> should be done.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A </a:t>
            </a:r>
            <a:r>
              <a:rPr lang="en-US" b="1" dirty="0"/>
              <a:t>cardiology consultation </a:t>
            </a:r>
            <a:r>
              <a:rPr lang="en-US" dirty="0"/>
              <a:t>is recommended, as a minimum, in men with a </a:t>
            </a:r>
            <a:r>
              <a:rPr lang="en-US" u="sng" dirty="0"/>
              <a:t>history of cardiovascular disease and depending on the combination drug </a:t>
            </a:r>
            <a:r>
              <a:rPr lang="en-US" dirty="0"/>
              <a:t>planned also an ECHO. Men on ADT are at increased risk of cardiovascular problems and hypertension and regular checks are required (1390).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4245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45233" y="1465165"/>
            <a:ext cx="1161661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s-ES" sz="1600" b="1" i="1" dirty="0" err="1">
                <a:solidFill>
                  <a:srgbClr val="0070C0"/>
                </a:solidFill>
              </a:rPr>
              <a:t>Monitoring</a:t>
            </a:r>
            <a:r>
              <a:rPr lang="es-ES" sz="1600" b="1" i="1" dirty="0">
                <a:solidFill>
                  <a:srgbClr val="0070C0"/>
                </a:solidFill>
              </a:rPr>
              <a:t> </a:t>
            </a:r>
            <a:r>
              <a:rPr lang="es-ES" sz="1600" b="1" i="1" dirty="0" err="1">
                <a:solidFill>
                  <a:srgbClr val="0070C0"/>
                </a:solidFill>
              </a:rPr>
              <a:t>bone</a:t>
            </a:r>
            <a:r>
              <a:rPr lang="es-ES" sz="1600" b="1" i="1" dirty="0">
                <a:solidFill>
                  <a:srgbClr val="0070C0"/>
                </a:solidFill>
              </a:rPr>
              <a:t> </a:t>
            </a:r>
            <a:r>
              <a:rPr lang="es-ES" sz="1600" b="1" i="1" dirty="0" err="1">
                <a:solidFill>
                  <a:srgbClr val="0070C0"/>
                </a:solidFill>
              </a:rPr>
              <a:t>problems</a:t>
            </a:r>
            <a:endParaRPr lang="es-ES" sz="1600" b="1" i="1" dirty="0">
              <a:solidFill>
                <a:srgbClr val="0070C0"/>
              </a:solidFill>
            </a:endParaRPr>
          </a:p>
          <a:p>
            <a:pPr lvl="1"/>
            <a:endParaRPr lang="es-ES" sz="1600" b="1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Androgen deprivation therapy </a:t>
            </a:r>
            <a:r>
              <a:rPr lang="en-US" sz="1600" b="1" dirty="0"/>
              <a:t>increases the risk of osteoporosis</a:t>
            </a:r>
            <a:r>
              <a:rPr lang="en-US" sz="1600" dirty="0"/>
              <a:t>. A </a:t>
            </a:r>
            <a:r>
              <a:rPr lang="en-US" sz="1600" u="sng" dirty="0"/>
              <a:t>combination of ADT </a:t>
            </a:r>
            <a:r>
              <a:rPr lang="en-US" sz="1600" dirty="0"/>
              <a:t>with </a:t>
            </a:r>
            <a:r>
              <a:rPr lang="en-US" sz="1600" dirty="0" err="1"/>
              <a:t>apalutamide</a:t>
            </a:r>
            <a:r>
              <a:rPr lang="en-US" sz="1600" dirty="0"/>
              <a:t>, </a:t>
            </a:r>
            <a:r>
              <a:rPr lang="en-US" sz="1600" dirty="0" err="1"/>
              <a:t>darolutamide</a:t>
            </a:r>
            <a:r>
              <a:rPr lang="en-US" sz="1600" dirty="0"/>
              <a:t>, enzalutamide, </a:t>
            </a:r>
            <a:r>
              <a:rPr lang="en-US" sz="1600" dirty="0" err="1"/>
              <a:t>abiraterone</a:t>
            </a:r>
            <a:r>
              <a:rPr lang="en-US" sz="1600" dirty="0"/>
              <a:t> plus prednisone or docetaxel increases the fracture risk even more [1179, 1393, 1394]. 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Several scores (e.g., Fracture Risk </a:t>
            </a:r>
            <a:r>
              <a:rPr lang="es-ES" sz="1600" dirty="0" err="1"/>
              <a:t>Assessment</a:t>
            </a:r>
            <a:r>
              <a:rPr lang="es-ES" sz="1600" dirty="0"/>
              <a:t> </a:t>
            </a:r>
            <a:r>
              <a:rPr lang="es-ES" sz="1600" dirty="0" err="1"/>
              <a:t>Tool</a:t>
            </a:r>
            <a:r>
              <a:rPr lang="es-ES" sz="1600" dirty="0"/>
              <a:t> [FRAX score], Osteoporosis </a:t>
            </a:r>
            <a:r>
              <a:rPr lang="es-ES" sz="1600" dirty="0" err="1"/>
              <a:t>Self-Assessment</a:t>
            </a:r>
            <a:r>
              <a:rPr lang="es-ES" sz="1600" dirty="0"/>
              <a:t> </a:t>
            </a:r>
            <a:r>
              <a:rPr lang="es-ES" sz="1600" dirty="0" err="1"/>
              <a:t>Tool</a:t>
            </a:r>
            <a:r>
              <a:rPr lang="es-ES" sz="1600" dirty="0"/>
              <a:t> [OST], Osteoporosis Risk </a:t>
            </a:r>
            <a:r>
              <a:rPr lang="es-ES" sz="1600" dirty="0" err="1"/>
              <a:t>Assessment</a:t>
            </a:r>
            <a:r>
              <a:rPr lang="es-ES" sz="1600" dirty="0"/>
              <a:t> </a:t>
            </a:r>
            <a:r>
              <a:rPr lang="en-US" sz="1600" dirty="0"/>
              <a:t>Instrument [ORAI], Osteoporosis Index of Risk [OSIRIS], Osteoporosis Risk Estimation [SCORE]) can help </a:t>
            </a:r>
            <a:r>
              <a:rPr lang="en-US" sz="1600" dirty="0" err="1"/>
              <a:t>identifymen</a:t>
            </a:r>
            <a:r>
              <a:rPr lang="en-US" sz="1600" dirty="0"/>
              <a:t> at risk of osteoporotic complications but validation of these scores in the ADT setting is required </a:t>
            </a:r>
            <a:r>
              <a:rPr lang="fr-FR" sz="1600" dirty="0"/>
              <a:t> [1285, 1396, 1397].</a:t>
            </a:r>
          </a:p>
          <a:p>
            <a:endParaRPr lang="fr-FR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Routine bone monitoring for osteoporosis should be performed at the start of ADT using dual emission X-ray absorptiometry (DEXA) scan [1286, 1398, 1399]. Presence of osteoporosis should prompt the use of bone protective agents.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Anti-</a:t>
            </a:r>
            <a:r>
              <a:rPr lang="en-US" sz="1600" dirty="0" err="1"/>
              <a:t>resorptive</a:t>
            </a:r>
            <a:r>
              <a:rPr lang="en-US" sz="1600" dirty="0"/>
              <a:t> therapy is recommended for men on </a:t>
            </a:r>
            <a:r>
              <a:rPr lang="en-US" sz="1600" b="1" dirty="0"/>
              <a:t>ADT for &gt; six months </a:t>
            </a:r>
            <a:r>
              <a:rPr lang="en-US" sz="1600" dirty="0"/>
              <a:t>with either a </a:t>
            </a:r>
            <a:r>
              <a:rPr lang="en-US" sz="1600" b="1" dirty="0"/>
              <a:t>BMD T-score of &lt; -2.5 </a:t>
            </a:r>
            <a:r>
              <a:rPr lang="en-US" sz="1600" dirty="0"/>
              <a:t>or with an </a:t>
            </a:r>
            <a:r>
              <a:rPr lang="en-US" sz="1600" b="1" dirty="0"/>
              <a:t>additional risk factor for osteoporosis</a:t>
            </a:r>
            <a:r>
              <a:rPr lang="en-US" sz="1600" dirty="0"/>
              <a:t> or </a:t>
            </a:r>
            <a:r>
              <a:rPr lang="en-US" sz="1600" b="1" dirty="0"/>
              <a:t>annual bone loss confirmed to exceed 5%, </a:t>
            </a:r>
            <a:r>
              <a:rPr lang="en-US" sz="1600" dirty="0"/>
              <a:t>or in cases of </a:t>
            </a:r>
            <a:r>
              <a:rPr lang="en-US" sz="1600" b="1" dirty="0"/>
              <a:t>severe fracture</a:t>
            </a:r>
            <a:r>
              <a:rPr lang="en-US" sz="1600" dirty="0"/>
              <a:t>. 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Alendronate, </a:t>
            </a:r>
            <a:r>
              <a:rPr lang="en-US" sz="1600" b="1" dirty="0" err="1"/>
              <a:t>risedronate</a:t>
            </a:r>
            <a:r>
              <a:rPr lang="en-US" sz="1600" b="1" dirty="0"/>
              <a:t>, </a:t>
            </a:r>
            <a:r>
              <a:rPr lang="en-US" sz="1600" b="1" dirty="0" err="1"/>
              <a:t>zoledronate</a:t>
            </a:r>
            <a:r>
              <a:rPr lang="en-US" sz="1600" b="1" dirty="0"/>
              <a:t> and </a:t>
            </a:r>
            <a:r>
              <a:rPr lang="en-US" sz="1600" b="1" dirty="0" err="1"/>
              <a:t>denosumab</a:t>
            </a:r>
            <a:r>
              <a:rPr lang="en-US" sz="1600" dirty="0"/>
              <a:t> have all been shown to prevent bone loss in men with </a:t>
            </a:r>
            <a:r>
              <a:rPr lang="en-US" sz="1600" b="1" dirty="0"/>
              <a:t>hormone-sensitive locally-advanced and metastatic </a:t>
            </a:r>
            <a:r>
              <a:rPr lang="en-US" sz="1600" b="1" dirty="0" err="1"/>
              <a:t>PCa</a:t>
            </a:r>
            <a:r>
              <a:rPr lang="en-US" sz="1600" b="1" dirty="0"/>
              <a:t> on ADT </a:t>
            </a:r>
            <a:r>
              <a:rPr lang="en-US" sz="1600" dirty="0"/>
              <a:t>[1560-1563].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Offer calcium and vitamin D </a:t>
            </a:r>
            <a:r>
              <a:rPr lang="en-US" sz="1600" dirty="0" err="1"/>
              <a:t>suplementantion</a:t>
            </a:r>
            <a:r>
              <a:rPr lang="en-US" sz="1600" dirty="0"/>
              <a:t> when prescribing anti- </a:t>
            </a:r>
            <a:r>
              <a:rPr lang="en-US" sz="1600" dirty="0" err="1"/>
              <a:t>resortive</a:t>
            </a:r>
            <a:r>
              <a:rPr lang="en-US" sz="1600" dirty="0"/>
              <a:t> therapy and monitor serum calcium.</a:t>
            </a:r>
          </a:p>
          <a:p>
            <a:endParaRPr lang="en-US" sz="1600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11629" y="0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seguimiento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859156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91885" y="1606712"/>
            <a:ext cx="116166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s-ES" sz="1600" b="1" i="1" dirty="0" err="1">
                <a:solidFill>
                  <a:srgbClr val="0070C0"/>
                </a:solidFill>
              </a:rPr>
              <a:t>Monitoring</a:t>
            </a:r>
            <a:r>
              <a:rPr lang="es-ES" sz="1600" b="1" i="1" dirty="0">
                <a:solidFill>
                  <a:srgbClr val="0070C0"/>
                </a:solidFill>
              </a:rPr>
              <a:t> </a:t>
            </a:r>
            <a:r>
              <a:rPr lang="es-ES" sz="1600" b="1" i="1" dirty="0" err="1">
                <a:solidFill>
                  <a:srgbClr val="0070C0"/>
                </a:solidFill>
              </a:rPr>
              <a:t>bone</a:t>
            </a:r>
            <a:r>
              <a:rPr lang="es-ES" sz="1600" b="1" i="1" dirty="0">
                <a:solidFill>
                  <a:srgbClr val="0070C0"/>
                </a:solidFill>
              </a:rPr>
              <a:t> </a:t>
            </a:r>
            <a:r>
              <a:rPr lang="es-ES" sz="1600" b="1" i="1" dirty="0" err="1">
                <a:solidFill>
                  <a:srgbClr val="0070C0"/>
                </a:solidFill>
              </a:rPr>
              <a:t>problems</a:t>
            </a:r>
            <a:endParaRPr lang="es-ES" sz="1600" b="1" i="1" dirty="0">
              <a:solidFill>
                <a:srgbClr val="0070C0"/>
              </a:solidFill>
            </a:endParaRPr>
          </a:p>
          <a:p>
            <a:pPr lvl="1"/>
            <a:endParaRPr lang="es-ES" sz="1600" b="1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The </a:t>
            </a:r>
            <a:r>
              <a:rPr lang="en-US" sz="1600" b="1" dirty="0"/>
              <a:t>optimal regimen for </a:t>
            </a:r>
            <a:r>
              <a:rPr lang="en-US" sz="1600" b="1" dirty="0" err="1"/>
              <a:t>zoledronic</a:t>
            </a:r>
            <a:r>
              <a:rPr lang="en-US" sz="1600" b="1" dirty="0"/>
              <a:t> acid </a:t>
            </a:r>
            <a:r>
              <a:rPr lang="en-US" sz="1600" dirty="0"/>
              <a:t>for men on ADT with hormone-sensitive locally-advanced and metastatic </a:t>
            </a:r>
            <a:r>
              <a:rPr lang="en-US" sz="1600" dirty="0" err="1"/>
              <a:t>PCa</a:t>
            </a:r>
            <a:r>
              <a:rPr lang="en-US" sz="1600" dirty="0"/>
              <a:t> remains </a:t>
            </a:r>
            <a:r>
              <a:rPr lang="en-US" sz="1600" b="1" dirty="0"/>
              <a:t>unclear</a:t>
            </a:r>
            <a:r>
              <a:rPr lang="en-US" sz="1600" dirty="0"/>
              <a:t>: </a:t>
            </a:r>
            <a:r>
              <a:rPr lang="en-US" sz="1600" b="1" dirty="0"/>
              <a:t>quarterly [1565] or yearly [1566] injections</a:t>
            </a:r>
            <a:r>
              <a:rPr lang="en-US" sz="1600" dirty="0"/>
              <a:t>. The question is relevant as the risk of jaw necrosis is both dose- and time-related [1567]. A quarterly regimen should be considered for a BMD ≤ 2.5 as a yearly injection is unlikely to provide sufficient protection [1568, 1569]. 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In M0 patients</a:t>
            </a:r>
            <a:r>
              <a:rPr lang="en-US" sz="1600" dirty="0"/>
              <a:t>, </a:t>
            </a:r>
            <a:r>
              <a:rPr lang="en-US" sz="1600" b="1" dirty="0" err="1"/>
              <a:t>denosumab</a:t>
            </a:r>
            <a:r>
              <a:rPr lang="en-US" sz="1600" b="1" dirty="0"/>
              <a:t> </a:t>
            </a:r>
            <a:r>
              <a:rPr lang="en-US" sz="1600" dirty="0"/>
              <a:t>has been shown </a:t>
            </a:r>
            <a:r>
              <a:rPr lang="en-US" sz="1600" b="1" dirty="0"/>
              <a:t>to increase the lumbar BMD by 5.6% compared </a:t>
            </a:r>
            <a:r>
              <a:rPr lang="en-US" sz="1600" dirty="0"/>
              <a:t>to a 1% decrease in the placebo arm after two years, using </a:t>
            </a:r>
            <a:r>
              <a:rPr lang="en-US" sz="1600" b="1" dirty="0"/>
              <a:t>60 mg subcutaneous regimen every six months </a:t>
            </a:r>
            <a:r>
              <a:rPr lang="en-US" sz="1600" dirty="0"/>
              <a:t>[1506]. In M0 patients, with the use of a </a:t>
            </a:r>
            <a:r>
              <a:rPr lang="en-US" sz="1600" i="1" dirty="0"/>
              <a:t>higher dosage (</a:t>
            </a:r>
            <a:r>
              <a:rPr lang="en-US" sz="1600" b="1" i="1" dirty="0"/>
              <a:t>120 mg every four weeks</a:t>
            </a:r>
            <a:r>
              <a:rPr lang="en-US" sz="1600" i="1" dirty="0"/>
              <a:t>), </a:t>
            </a:r>
            <a:r>
              <a:rPr lang="en-US" sz="1600" dirty="0"/>
              <a:t>a delay in bone metastases of 4.2 months has been shown [1351] without any impact on OS, but with an increase in side effects. Therefore, this later regimen </a:t>
            </a:r>
            <a:r>
              <a:rPr lang="en-US" sz="1600" b="1" dirty="0"/>
              <a:t>cannot be recommended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Patients should be warned about the &lt; 5% risk of </a:t>
            </a:r>
            <a:r>
              <a:rPr lang="en-US" sz="1600" dirty="0">
                <a:solidFill>
                  <a:srgbClr val="FF0000"/>
                </a:solidFill>
              </a:rPr>
              <a:t>osteonecrosis of the jaw </a:t>
            </a:r>
            <a:r>
              <a:rPr lang="en-US" sz="1600" dirty="0"/>
              <a:t>and/or </a:t>
            </a:r>
            <a:r>
              <a:rPr lang="en-US" sz="1600" dirty="0">
                <a:solidFill>
                  <a:srgbClr val="FF0000"/>
                </a:solidFill>
              </a:rPr>
              <a:t>atypical femoral fractures </a:t>
            </a:r>
            <a:r>
              <a:rPr lang="en-US" sz="1600" dirty="0"/>
              <a:t>associated with these drugs. [1562, 1564].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If no bone protective agents </a:t>
            </a:r>
            <a:r>
              <a:rPr lang="en-US" sz="1600" dirty="0"/>
              <a:t>are given, a </a:t>
            </a:r>
            <a:r>
              <a:rPr lang="en-US" sz="1600" b="1" dirty="0"/>
              <a:t>DEXA </a:t>
            </a:r>
            <a:r>
              <a:rPr lang="en-US" sz="1600" dirty="0"/>
              <a:t>scan should be done regularly, at least </a:t>
            </a:r>
            <a:r>
              <a:rPr lang="en-US" sz="1600" b="1" dirty="0"/>
              <a:t>every two years </a:t>
            </a:r>
            <a:r>
              <a:rPr lang="en-US" sz="1600" dirty="0"/>
              <a:t>[1400].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In case of an </a:t>
            </a:r>
            <a:r>
              <a:rPr lang="en-US" sz="1600" b="1" dirty="0"/>
              <a:t>osteoporotic fracture </a:t>
            </a:r>
            <a:r>
              <a:rPr lang="en-US" sz="1600" dirty="0">
                <a:solidFill>
                  <a:srgbClr val="FF0000"/>
                </a:solidFill>
              </a:rPr>
              <a:t>a bone protective agent is mandatory</a:t>
            </a:r>
            <a:r>
              <a:rPr lang="en-US" sz="1600" dirty="0"/>
              <a:t>.</a:t>
            </a:r>
            <a:endParaRPr lang="es-ES" sz="1600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02298" y="281149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seguimiento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32669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98" y="281149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seguimiento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410546" y="2356209"/>
            <a:ext cx="1169125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Roboto-Italic"/>
              </a:rPr>
              <a:t>Monitoring lifestyle, cognition, fatigue and sexual function</a:t>
            </a:r>
          </a:p>
          <a:p>
            <a:endParaRPr lang="en-US" b="1" i="1" dirty="0">
              <a:latin typeface="Roboto-Italic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Roboto-Regular"/>
              </a:rPr>
              <a:t>Lifestyle (e.g., diet, exercise, smoking status, etc.) affects </a:t>
            </a:r>
            <a:r>
              <a:rPr lang="en-US" dirty="0" err="1">
                <a:latin typeface="Roboto-Regular"/>
              </a:rPr>
              <a:t>QoL</a:t>
            </a:r>
            <a:r>
              <a:rPr lang="en-US" dirty="0">
                <a:latin typeface="Roboto-Regular"/>
              </a:rPr>
              <a:t> and potentially outcome [1402]. During </a:t>
            </a:r>
            <a:r>
              <a:rPr lang="en-US" dirty="0" err="1">
                <a:latin typeface="Roboto-Regular"/>
              </a:rPr>
              <a:t>followup</a:t>
            </a:r>
            <a:endParaRPr lang="en-US" dirty="0">
              <a:latin typeface="Roboto-Regular"/>
            </a:endParaRPr>
          </a:p>
          <a:p>
            <a:r>
              <a:rPr lang="en-US" dirty="0">
                <a:latin typeface="Roboto-Regular"/>
              </a:rPr>
              <a:t>men should be counselled on the beneficial effects of exercise to decrease ADT-related toxicity [1403].</a:t>
            </a:r>
          </a:p>
          <a:p>
            <a:r>
              <a:rPr lang="en-US" dirty="0">
                <a:latin typeface="Roboto-Regular"/>
              </a:rPr>
              <a:t>Androgen deprivation therapy may affect mental and cognitive health and men on ADT are three times more</a:t>
            </a:r>
          </a:p>
          <a:p>
            <a:r>
              <a:rPr lang="en-US" dirty="0">
                <a:latin typeface="Roboto-Regular"/>
              </a:rPr>
              <a:t>likely to report depression [1404]. Attention to mental health should therefore be an integral part of the follow-up</a:t>
            </a:r>
          </a:p>
          <a:p>
            <a:r>
              <a:rPr lang="en-US" dirty="0">
                <a:latin typeface="Roboto-Regular"/>
              </a:rPr>
              <a:t>scheme. Men on ADT may experience complaints of fatigue possibly related to systemic inflammation [1405].</a:t>
            </a:r>
          </a:p>
          <a:p>
            <a:r>
              <a:rPr lang="en-US" dirty="0">
                <a:latin typeface="Roboto-Regular"/>
              </a:rPr>
              <a:t>Reduced cognitive performance and fatigue may arise within six months after initiation of ADT but can improve</a:t>
            </a:r>
          </a:p>
          <a:p>
            <a:r>
              <a:rPr lang="en-US" dirty="0">
                <a:latin typeface="Roboto-Regular"/>
              </a:rPr>
              <a:t>over time [1406]. Another aspect of starting ADT is that it leads to sexual dysfunction, causing &gt; 80% of couples</a:t>
            </a:r>
          </a:p>
          <a:p>
            <a:r>
              <a:rPr lang="en-US" dirty="0">
                <a:latin typeface="Roboto-Regular"/>
              </a:rPr>
              <a:t>to cease sexual activity completely. This aspect affects patients as well as their partners and couple counselling</a:t>
            </a:r>
          </a:p>
          <a:p>
            <a:r>
              <a:rPr lang="es-ES" dirty="0" err="1">
                <a:latin typeface="Roboto-Regular"/>
              </a:rPr>
              <a:t>should</a:t>
            </a:r>
            <a:r>
              <a:rPr lang="es-ES" dirty="0">
                <a:latin typeface="Roboto-Regular"/>
              </a:rPr>
              <a:t> be </a:t>
            </a:r>
            <a:r>
              <a:rPr lang="es-ES" dirty="0" err="1">
                <a:latin typeface="Roboto-Regular"/>
              </a:rPr>
              <a:t>considered</a:t>
            </a:r>
            <a:r>
              <a:rPr lang="es-ES" dirty="0">
                <a:latin typeface="Roboto-Regular"/>
              </a:rPr>
              <a:t> [1407].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45005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1004596" y="2352545"/>
            <a:ext cx="1085150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Roboto-Regular"/>
              </a:rPr>
              <a:t>Providing supervised aerobic and resistance exercise training of a moderate intensity improves</a:t>
            </a:r>
          </a:p>
          <a:p>
            <a:r>
              <a:rPr lang="en-US" sz="1600" dirty="0">
                <a:latin typeface="Roboto-Regular"/>
              </a:rPr>
              <a:t>EORTC QLQ-C30 role (adjusted mean 15.8, 95% CI: 6.6–24.9) and cognitive domain outcomes (adjusted mean</a:t>
            </a:r>
          </a:p>
          <a:p>
            <a:r>
              <a:rPr lang="en-US" sz="1600" dirty="0">
                <a:latin typeface="Roboto-Regular"/>
              </a:rPr>
              <a:t>11.4, 95% CI: 3.3–19.6) as well as symptom scales for fatigue (adjusted mean 11.0, 95% CI: 20.2–1.7), nausea</a:t>
            </a:r>
          </a:p>
          <a:p>
            <a:r>
              <a:rPr lang="en-US" sz="1600" dirty="0">
                <a:latin typeface="Roboto-Regular"/>
              </a:rPr>
              <a:t>(adjusted mean 4.0, 95% CI: 7.4–0.25), and </a:t>
            </a:r>
            <a:r>
              <a:rPr lang="en-US" sz="1600" dirty="0" err="1">
                <a:latin typeface="Roboto-Regular"/>
              </a:rPr>
              <a:t>dyspnoea</a:t>
            </a:r>
            <a:r>
              <a:rPr lang="en-US" sz="1600" dirty="0">
                <a:latin typeface="Roboto-Regular"/>
              </a:rPr>
              <a:t> (adjusted mean 12.4, 95% CI: 22.5–2.3) up to three</a:t>
            </a:r>
          </a:p>
          <a:p>
            <a:r>
              <a:rPr lang="en-US" sz="1600" dirty="0">
                <a:latin typeface="Roboto-Regular"/>
              </a:rPr>
              <a:t>months in men treated with ADT [1550]. Such interventions have also reported clinically relevant improvements</a:t>
            </a:r>
          </a:p>
          <a:p>
            <a:r>
              <a:rPr lang="en-US" sz="1600" dirty="0">
                <a:latin typeface="Roboto-Regular"/>
              </a:rPr>
              <a:t>in FACT-P (mean difference 8.9, 95% CI: 3.7–14.2) in men on long-term ADT [1551, 1552]. These findings are</a:t>
            </a:r>
          </a:p>
          <a:p>
            <a:r>
              <a:rPr lang="en-US" sz="1600" dirty="0">
                <a:latin typeface="Roboto-Regular"/>
              </a:rPr>
              <a:t>supported by a SR which reported improvements up to twelve weeks in cancer-specific </a:t>
            </a:r>
            <a:r>
              <a:rPr lang="en-US" sz="1600" dirty="0" err="1">
                <a:latin typeface="Roboto-Regular"/>
              </a:rPr>
              <a:t>QoL</a:t>
            </a:r>
            <a:r>
              <a:rPr lang="en-US" sz="1600" dirty="0">
                <a:latin typeface="Roboto-Regular"/>
              </a:rPr>
              <a:t> in a meta-analysis</a:t>
            </a:r>
          </a:p>
          <a:p>
            <a:r>
              <a:rPr lang="en-US" sz="1600" dirty="0">
                <a:latin typeface="Roboto-Regular"/>
              </a:rPr>
              <a:t>of high-quality trials (SMD 0.33, 95%, CI: 0.08–0.58) [1501]. Supervised exercise interventions delivered over</a:t>
            </a:r>
          </a:p>
          <a:p>
            <a:r>
              <a:rPr lang="en-US" sz="1600" dirty="0">
                <a:latin typeface="Roboto-Regular"/>
              </a:rPr>
              <a:t>twelve months are effective in reducing psychological distress; particularly in those men with highest levels of</a:t>
            </a:r>
          </a:p>
          <a:p>
            <a:r>
              <a:rPr lang="en-US" sz="1600" dirty="0">
                <a:latin typeface="Roboto-Regular"/>
              </a:rPr>
              <a:t>baseline anxiety and depression [1553]. In untrained older men, SR suggests lower volume exercise programs at</a:t>
            </a:r>
          </a:p>
          <a:p>
            <a:r>
              <a:rPr lang="en-US" sz="1600" dirty="0">
                <a:latin typeface="Roboto-Regular"/>
              </a:rPr>
              <a:t>moderate-to-high intensity are as effective as higher volume resistance training for enhancing body composition,</a:t>
            </a:r>
          </a:p>
          <a:p>
            <a:r>
              <a:rPr lang="en-US" sz="1600" dirty="0">
                <a:latin typeface="Roboto-Regular"/>
              </a:rPr>
              <a:t>functional capacity and muscle strength and may reduce barriers to exercise and enhance adherence [1554].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905617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153" y="961053"/>
            <a:ext cx="10273515" cy="549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9828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98" y="281149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seguimiento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382555" y="1606712"/>
            <a:ext cx="113460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Imaging as a marker of response in metastatic </a:t>
            </a:r>
            <a:r>
              <a:rPr lang="en-US" b="1" i="1" dirty="0" err="1">
                <a:solidFill>
                  <a:srgbClr val="0070C0"/>
                </a:solidFill>
              </a:rPr>
              <a:t>Pca</a:t>
            </a:r>
            <a:endParaRPr lang="en-US" b="1" i="1" dirty="0">
              <a:solidFill>
                <a:srgbClr val="0070C0"/>
              </a:solidFill>
            </a:endParaRPr>
          </a:p>
          <a:p>
            <a:endParaRPr lang="en-US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MRI and PET/CT should not be used outside trials for treatment monitoring in metastatic patients</a:t>
            </a:r>
            <a:r>
              <a:rPr lang="en-US" dirty="0"/>
              <a:t> [1414].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Men with </a:t>
            </a:r>
            <a:r>
              <a:rPr lang="en-US" b="1" dirty="0"/>
              <a:t>metastasized </a:t>
            </a:r>
            <a:r>
              <a:rPr lang="en-US" b="1" dirty="0" err="1"/>
              <a:t>PCa</a:t>
            </a:r>
            <a:r>
              <a:rPr lang="en-US" b="1" dirty="0"/>
              <a:t> </a:t>
            </a:r>
            <a:r>
              <a:rPr lang="en-US" dirty="0"/>
              <a:t>on ADT should also, </a:t>
            </a:r>
            <a:r>
              <a:rPr lang="en-US" b="1" dirty="0"/>
              <a:t>in the absence of a PSA rise</a:t>
            </a:r>
            <a:r>
              <a:rPr lang="en-US" dirty="0"/>
              <a:t>, be </a:t>
            </a:r>
            <a:r>
              <a:rPr lang="en-US" b="1" dirty="0"/>
              <a:t>followed up with regular imaging </a:t>
            </a:r>
            <a:r>
              <a:rPr lang="en-US" dirty="0"/>
              <a:t>since </a:t>
            </a:r>
            <a:r>
              <a:rPr lang="en-US" u="sng" dirty="0"/>
              <a:t>twenty-five percent of men with, or without, docetaxel in the CHAARTED trial developed clinical progression without a PSA rise</a:t>
            </a:r>
            <a:r>
              <a:rPr lang="en-US" dirty="0"/>
              <a:t> [1409]. </a:t>
            </a:r>
            <a:r>
              <a:rPr lang="en-US" u="sng" dirty="0"/>
              <a:t>One in eight men with a PSA &lt; 2 ng/mL showed clinical progression </a:t>
            </a:r>
            <a:r>
              <a:rPr lang="en-US" dirty="0"/>
              <a:t>[1409]. In the Titan study found that nearly half of the patients developing subsequent radiographic progression had no concomitant PSA progression [1180].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However, the optimal </a:t>
            </a:r>
            <a:r>
              <a:rPr lang="en-US" b="1" dirty="0"/>
              <a:t>timing and image modality to be used remain unclear</a:t>
            </a:r>
            <a:r>
              <a:rPr lang="en-US" dirty="0"/>
              <a:t>, as is the real clinical value of any findings.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683539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98" y="281149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seguimiento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363894" y="1540782"/>
            <a:ext cx="113460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Imaging as a marker of response in metastatic </a:t>
            </a:r>
            <a:r>
              <a:rPr lang="en-US" b="1" i="1" dirty="0" err="1">
                <a:solidFill>
                  <a:srgbClr val="0070C0"/>
                </a:solidFill>
              </a:rPr>
              <a:t>Pca</a:t>
            </a:r>
            <a:endParaRPr lang="en-US" b="1" i="1" dirty="0">
              <a:solidFill>
                <a:srgbClr val="0070C0"/>
              </a:solidFill>
            </a:endParaRPr>
          </a:p>
          <a:p>
            <a:endParaRPr lang="en-US" i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Treatment response in </a:t>
            </a:r>
            <a:r>
              <a:rPr lang="en-US" b="1" dirty="0"/>
              <a:t>soft-tissue</a:t>
            </a:r>
            <a:r>
              <a:rPr lang="en-US" dirty="0"/>
              <a:t> metastases can be assessed by morphological imaging methods using the </a:t>
            </a:r>
            <a:r>
              <a:rPr lang="en-US" b="1" dirty="0"/>
              <a:t>Response Evaluation Criteria in Solid </a:t>
            </a:r>
            <a:r>
              <a:rPr lang="en-US" b="1" dirty="0" err="1"/>
              <a:t>Tumours</a:t>
            </a:r>
            <a:r>
              <a:rPr lang="en-US" b="1" dirty="0"/>
              <a:t> </a:t>
            </a:r>
            <a:r>
              <a:rPr lang="en-US" dirty="0"/>
              <a:t>(RECIST) criteria. However, these criteria </a:t>
            </a:r>
            <a:r>
              <a:rPr lang="en-US" b="1" dirty="0"/>
              <a:t>cannot</a:t>
            </a:r>
            <a:r>
              <a:rPr lang="en-US" dirty="0"/>
              <a:t> be used for </a:t>
            </a:r>
            <a:r>
              <a:rPr lang="en-US" b="1" dirty="0"/>
              <a:t>bone metastases </a:t>
            </a:r>
            <a:r>
              <a:rPr lang="en-US" dirty="0"/>
              <a:t>[1410, 1411].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When bone scan is used to follow bone metastases, </a:t>
            </a:r>
            <a:r>
              <a:rPr lang="en-US" b="1" dirty="0"/>
              <a:t>‘flare’ phenomenon </a:t>
            </a:r>
            <a:r>
              <a:rPr lang="en-US" dirty="0"/>
              <a:t>is defined by the treatment-induced </a:t>
            </a:r>
            <a:r>
              <a:rPr lang="en-US" dirty="0" err="1"/>
              <a:t>demasking</a:t>
            </a:r>
            <a:r>
              <a:rPr lang="en-US" dirty="0"/>
              <a:t> of earlier invisible metastases. This “flare” actually represents a </a:t>
            </a:r>
            <a:r>
              <a:rPr lang="en-US" b="1" dirty="0" err="1"/>
              <a:t>favourable</a:t>
            </a:r>
            <a:r>
              <a:rPr lang="en-US" b="1" dirty="0"/>
              <a:t> response </a:t>
            </a:r>
            <a:r>
              <a:rPr lang="en-US" dirty="0"/>
              <a:t>when observed within </a:t>
            </a:r>
            <a:r>
              <a:rPr lang="en-US" b="1" dirty="0"/>
              <a:t>eight to twelve weeks of treatment initiation</a:t>
            </a:r>
            <a:r>
              <a:rPr lang="en-US" dirty="0"/>
              <a:t>. The differentiation between progression of bone metastases and this “flare” requires repeated bone scans.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/>
              <a:t>Computed tomography cannot be used to monitor sclerotic bone lesions </a:t>
            </a:r>
            <a:r>
              <a:rPr lang="en-US" dirty="0"/>
              <a:t>because bone sclerosis can occur under effective treatment and reflects bone healing. Magnetic resonance imaging can directly assess the bone marrow and demonstrate progression based on morphologic </a:t>
            </a:r>
            <a:r>
              <a:rPr lang="es-ES" dirty="0" err="1"/>
              <a:t>criteria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changes</a:t>
            </a:r>
            <a:r>
              <a:rPr lang="es-ES" dirty="0"/>
              <a:t> in </a:t>
            </a:r>
            <a:r>
              <a:rPr lang="es-ES" dirty="0" err="1"/>
              <a:t>apparent</a:t>
            </a:r>
            <a:r>
              <a:rPr lang="es-ES" dirty="0"/>
              <a:t> </a:t>
            </a:r>
            <a:r>
              <a:rPr lang="es-ES" dirty="0" err="1"/>
              <a:t>diffusion</a:t>
            </a:r>
            <a:r>
              <a:rPr lang="es-ES" dirty="0"/>
              <a:t> </a:t>
            </a:r>
            <a:r>
              <a:rPr lang="es-ES" dirty="0" err="1"/>
              <a:t>coefficient</a:t>
            </a:r>
            <a:r>
              <a:rPr lang="es-ES" dirty="0"/>
              <a:t>. [1413]. </a:t>
            </a:r>
          </a:p>
        </p:txBody>
      </p:sp>
    </p:spTree>
    <p:extLst>
      <p:ext uri="{BB962C8B-B14F-4D97-AF65-F5344CB8AC3E}">
        <p14:creationId xmlns:p14="http://schemas.microsoft.com/office/powerpoint/2010/main" val="3119302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4143" y="4972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>
                <a:solidFill>
                  <a:srgbClr val="0070C0"/>
                </a:solidFill>
              </a:rPr>
              <a:t>Cáncer de próstata localmente avanzado: diagnóstico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8456" y="1656350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25727"/>
          <a:stretch/>
        </p:blipFill>
        <p:spPr>
          <a:xfrm>
            <a:off x="3105386" y="1822826"/>
            <a:ext cx="6373114" cy="81368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38200" y="2868367"/>
            <a:ext cx="10515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>
                <a:solidFill>
                  <a:srgbClr val="3C4043"/>
                </a:solidFill>
              </a:rPr>
              <a:t>La PET/TC con PSMA estadificación detectó </a:t>
            </a:r>
            <a:r>
              <a:rPr lang="es-ES" b="1" dirty="0">
                <a:solidFill>
                  <a:srgbClr val="3C4043"/>
                </a:solidFill>
              </a:rPr>
              <a:t>enfermedad </a:t>
            </a:r>
            <a:r>
              <a:rPr lang="es-ES" b="1" dirty="0" err="1">
                <a:solidFill>
                  <a:srgbClr val="3C4043"/>
                </a:solidFill>
              </a:rPr>
              <a:t>extraprostática</a:t>
            </a:r>
            <a:r>
              <a:rPr lang="es-ES" b="1" dirty="0">
                <a:solidFill>
                  <a:srgbClr val="3C4043"/>
                </a:solidFill>
              </a:rPr>
              <a:t> </a:t>
            </a:r>
            <a:r>
              <a:rPr lang="es-ES" dirty="0">
                <a:solidFill>
                  <a:srgbClr val="3C4043"/>
                </a:solidFill>
              </a:rPr>
              <a:t>en </a:t>
            </a:r>
            <a:r>
              <a:rPr lang="es-ES" b="1" dirty="0">
                <a:solidFill>
                  <a:srgbClr val="3C4043"/>
                </a:solidFill>
              </a:rPr>
              <a:t>el 32 % de los casos</a:t>
            </a:r>
            <a:r>
              <a:rPr lang="es-ES" dirty="0">
                <a:solidFill>
                  <a:srgbClr val="3C4043"/>
                </a:solidFill>
              </a:rPr>
              <a:t>, a pesar de los resultados negativos previos en las imágenes convencionales [453]. </a:t>
            </a:r>
          </a:p>
          <a:p>
            <a:endParaRPr lang="es-ES" dirty="0">
              <a:solidFill>
                <a:srgbClr val="3C404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/>
              <a:t>Un EC que evaluó la PET/TC con PSMA como herramienta de </a:t>
            </a:r>
            <a:r>
              <a:rPr lang="es-ES" b="1" dirty="0"/>
              <a:t>estadificación en el </a:t>
            </a:r>
            <a:r>
              <a:rPr lang="es-ES" b="1" dirty="0" err="1"/>
              <a:t>CaP</a:t>
            </a:r>
            <a:r>
              <a:rPr lang="es-ES" b="1" dirty="0"/>
              <a:t> de alto riesgo </a:t>
            </a:r>
            <a:r>
              <a:rPr lang="es-ES" dirty="0"/>
              <a:t>confirmó estos hallazgos y mostró un </a:t>
            </a:r>
            <a:r>
              <a:rPr lang="es-ES" b="1" dirty="0"/>
              <a:t>aumento del 32 % en la precisión</a:t>
            </a:r>
            <a:r>
              <a:rPr lang="es-ES" dirty="0"/>
              <a:t>, en comparación con las imágenes convencionales, para la </a:t>
            </a:r>
            <a:r>
              <a:rPr lang="es-ES" b="1" dirty="0"/>
              <a:t>detección de metástasis ganglionares pélvicas </a:t>
            </a:r>
            <a:r>
              <a:rPr lang="es-ES" dirty="0"/>
              <a:t>[488].</a:t>
            </a:r>
          </a:p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/>
              <a:t>La </a:t>
            </a:r>
            <a:r>
              <a:rPr lang="es-ES" b="1" dirty="0"/>
              <a:t>definición de miN1 es objeto de debate</a:t>
            </a:r>
            <a:r>
              <a:rPr lang="es-ES" dirty="0"/>
              <a:t>, dada la existencia de múltiples directrices, ya que la detección puede verse influenciada por el tamaño de los ganglios linfáticos y la expresión de PSMA [104, 861, 862]. En el caso de pacientes con expresión alta o equívoca de PSMA pero tamaño normal (&lt;10 mm), se desconoce cuál es la mejor opción de tratamiento y se recomienda obtener datos prospectivos [863].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460" y="1822827"/>
            <a:ext cx="7706801" cy="81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6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61" y="997631"/>
            <a:ext cx="9707330" cy="3781953"/>
          </a:xfrm>
          <a:prstGeom prst="rect">
            <a:avLst/>
          </a:prstGeom>
        </p:spPr>
      </p:pic>
      <p:sp>
        <p:nvSpPr>
          <p:cNvPr id="5" name="Flecha abajo 4"/>
          <p:cNvSpPr/>
          <p:nvPr/>
        </p:nvSpPr>
        <p:spPr>
          <a:xfrm rot="5400000">
            <a:off x="6288835" y="851228"/>
            <a:ext cx="737119" cy="2555357"/>
          </a:xfrm>
          <a:prstGeom prst="downArrow">
            <a:avLst>
              <a:gd name="adj1" fmla="val 50000"/>
              <a:gd name="adj2" fmla="val 4850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8118613" y="1934509"/>
            <a:ext cx="1595535" cy="44138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PROGRESIÓN</a:t>
            </a:r>
          </a:p>
        </p:txBody>
      </p:sp>
      <p:sp>
        <p:nvSpPr>
          <p:cNvPr id="7" name="Flecha abajo 6"/>
          <p:cNvSpPr/>
          <p:nvPr/>
        </p:nvSpPr>
        <p:spPr>
          <a:xfrm rot="17888583">
            <a:off x="1123474" y="-96558"/>
            <a:ext cx="737119" cy="2555357"/>
          </a:xfrm>
          <a:prstGeom prst="downArrow">
            <a:avLst>
              <a:gd name="adj1" fmla="val 50000"/>
              <a:gd name="adj2" fmla="val 4850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248655" y="88969"/>
            <a:ext cx="1595535" cy="54551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NUEVO BASAL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922176" y="-1035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 err="1">
                <a:solidFill>
                  <a:srgbClr val="0070C0"/>
                </a:solidFill>
              </a:rPr>
              <a:t>CPHSm</a:t>
            </a:r>
            <a:r>
              <a:rPr lang="es-ES" sz="4000" b="1" dirty="0">
                <a:solidFill>
                  <a:srgbClr val="0070C0"/>
                </a:solidFill>
              </a:rPr>
              <a:t>: definición progresión</a:t>
            </a:r>
            <a:endParaRPr lang="es-ES" sz="4000" dirty="0"/>
          </a:p>
        </p:txBody>
      </p:sp>
      <p:sp>
        <p:nvSpPr>
          <p:cNvPr id="10" name="Rectángulo 9"/>
          <p:cNvSpPr/>
          <p:nvPr/>
        </p:nvSpPr>
        <p:spPr>
          <a:xfrm>
            <a:off x="3707985" y="852708"/>
            <a:ext cx="4506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Criterios PCWG3</a:t>
            </a:r>
            <a:r>
              <a:rPr lang="es-ES" dirty="0"/>
              <a:t> para determinar progresión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668694" y="4954809"/>
            <a:ext cx="10574694" cy="132343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s-ES" sz="1600" dirty="0" err="1"/>
              <a:t>Progression</a:t>
            </a:r>
            <a:r>
              <a:rPr lang="es-ES" sz="1600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Exclude </a:t>
            </a:r>
            <a:r>
              <a:rPr lang="en-US" sz="1600" dirty="0" err="1"/>
              <a:t>pseudoprogression</a:t>
            </a:r>
            <a:r>
              <a:rPr lang="en-US" sz="1600" dirty="0"/>
              <a:t> in the absence of symptoms or other signs of progression.</a:t>
            </a:r>
            <a:endParaRPr lang="es-E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At least </a:t>
            </a:r>
            <a:r>
              <a:rPr lang="en-US" sz="1600" dirty="0"/>
              <a:t>two new lesions on first post-treatment scan, with </a:t>
            </a:r>
            <a:r>
              <a:rPr lang="en-US" sz="1600" b="1" dirty="0"/>
              <a:t>at least two additional lesions on the next scan </a:t>
            </a:r>
            <a:r>
              <a:rPr lang="en-US" sz="1600" dirty="0"/>
              <a:t>( 2+2 rule).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If at least two additional new lesions are seen on the next(confirmatory) scan, the </a:t>
            </a:r>
            <a:r>
              <a:rPr lang="en-US" sz="1600" b="1" dirty="0"/>
              <a:t>date of progression </a:t>
            </a:r>
            <a:r>
              <a:rPr lang="en-US" sz="1600" dirty="0"/>
              <a:t>is the date of the </a:t>
            </a:r>
            <a:r>
              <a:rPr lang="en-US" sz="1600" b="1" dirty="0"/>
              <a:t>first post-treatment scan</a:t>
            </a:r>
            <a:r>
              <a:rPr lang="en-US" sz="1600" dirty="0"/>
              <a:t>, when the first two new </a:t>
            </a:r>
            <a:r>
              <a:rPr lang="es-ES" sz="1600" dirty="0" err="1"/>
              <a:t>lesions</a:t>
            </a:r>
            <a:r>
              <a:rPr lang="es-ES" sz="1600" dirty="0"/>
              <a:t> </a:t>
            </a:r>
            <a:r>
              <a:rPr lang="es-ES" sz="1600" dirty="0" err="1"/>
              <a:t>were</a:t>
            </a:r>
            <a:r>
              <a:rPr lang="es-ES" sz="1600" dirty="0"/>
              <a:t> </a:t>
            </a:r>
            <a:r>
              <a:rPr lang="es-ES" sz="1600" dirty="0" err="1"/>
              <a:t>documented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8147490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39" y="1068786"/>
            <a:ext cx="9707330" cy="3781953"/>
          </a:xfrm>
          <a:prstGeom prst="rect">
            <a:avLst/>
          </a:prstGeom>
        </p:spPr>
      </p:pic>
      <p:sp>
        <p:nvSpPr>
          <p:cNvPr id="5" name="Flecha abajo 4"/>
          <p:cNvSpPr/>
          <p:nvPr/>
        </p:nvSpPr>
        <p:spPr>
          <a:xfrm rot="5400000">
            <a:off x="6288835" y="851228"/>
            <a:ext cx="737119" cy="2555357"/>
          </a:xfrm>
          <a:prstGeom prst="downArrow">
            <a:avLst>
              <a:gd name="adj1" fmla="val 50000"/>
              <a:gd name="adj2" fmla="val 4850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8118613" y="1934509"/>
            <a:ext cx="1595535" cy="44138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PROGRESIÓN</a:t>
            </a:r>
          </a:p>
        </p:txBody>
      </p:sp>
      <p:sp>
        <p:nvSpPr>
          <p:cNvPr id="7" name="Flecha abajo 6"/>
          <p:cNvSpPr/>
          <p:nvPr/>
        </p:nvSpPr>
        <p:spPr>
          <a:xfrm rot="17888583">
            <a:off x="1123474" y="-96558"/>
            <a:ext cx="737119" cy="2555357"/>
          </a:xfrm>
          <a:prstGeom prst="downArrow">
            <a:avLst>
              <a:gd name="adj1" fmla="val 50000"/>
              <a:gd name="adj2" fmla="val 4850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267317" y="70307"/>
            <a:ext cx="1595535" cy="54551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NUEVO BASAL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922176" y="-1035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 err="1">
                <a:solidFill>
                  <a:srgbClr val="0070C0"/>
                </a:solidFill>
              </a:rPr>
              <a:t>CPHSm</a:t>
            </a:r>
            <a:r>
              <a:rPr lang="es-ES" sz="4000" b="1" dirty="0">
                <a:solidFill>
                  <a:srgbClr val="0070C0"/>
                </a:solidFill>
              </a:rPr>
              <a:t>: definición progresión</a:t>
            </a:r>
            <a:endParaRPr lang="es-ES" sz="4000" dirty="0"/>
          </a:p>
        </p:txBody>
      </p:sp>
      <p:sp>
        <p:nvSpPr>
          <p:cNvPr id="10" name="Rectángulo 9"/>
          <p:cNvSpPr/>
          <p:nvPr/>
        </p:nvSpPr>
        <p:spPr>
          <a:xfrm>
            <a:off x="3707985" y="852708"/>
            <a:ext cx="4506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Criterios PCWG3</a:t>
            </a:r>
            <a:r>
              <a:rPr lang="es-ES" dirty="0"/>
              <a:t> para determinar progresión 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655966" y="4936763"/>
            <a:ext cx="10000574" cy="181588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PSA progression</a:t>
            </a:r>
          </a:p>
          <a:p>
            <a:r>
              <a:rPr lang="en-US" sz="1600" dirty="0">
                <a:solidFill>
                  <a:schemeClr val="bg1"/>
                </a:solidFill>
              </a:rPr>
              <a:t>Ignore early rises (before 12 weeks) in determining PSA</a:t>
            </a:r>
          </a:p>
          <a:p>
            <a:r>
              <a:rPr lang="es-ES" sz="1600" dirty="0"/>
              <a:t>response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rgbClr val="FFFF00"/>
                </a:solidFill>
              </a:rPr>
              <a:t>After decline from baseline</a:t>
            </a:r>
            <a:r>
              <a:rPr lang="en-US" sz="1600" dirty="0">
                <a:solidFill>
                  <a:schemeClr val="bg1"/>
                </a:solidFill>
              </a:rPr>
              <a:t>: record time from start of therapy to first PSA increase that is ≥ 25% and ≥ 2 ng/mL above the nadir, and which is confirmed by a second value ≥  3 weeks later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rgbClr val="FFFF00"/>
                </a:solidFill>
              </a:rPr>
              <a:t>No decline from baseline</a:t>
            </a:r>
            <a:r>
              <a:rPr lang="en-US" sz="1600" dirty="0">
                <a:solidFill>
                  <a:schemeClr val="bg1"/>
                </a:solidFill>
              </a:rPr>
              <a:t>: PSA progression ≥ 25% increase and ≥ 2 ng/mL increase from baseline beyond 12 weeks</a:t>
            </a:r>
            <a:endParaRPr lang="es-E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5617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 txBox="1">
            <a:spLocks/>
          </p:cNvSpPr>
          <p:nvPr/>
        </p:nvSpPr>
        <p:spPr>
          <a:xfrm>
            <a:off x="922176" y="-1035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 err="1">
                <a:solidFill>
                  <a:srgbClr val="0070C0"/>
                </a:solidFill>
              </a:rPr>
              <a:t>CPHSm</a:t>
            </a:r>
            <a:r>
              <a:rPr lang="es-ES" sz="4000" b="1" dirty="0">
                <a:solidFill>
                  <a:srgbClr val="0070C0"/>
                </a:solidFill>
              </a:rPr>
              <a:t>: definición progresión</a:t>
            </a:r>
            <a:endParaRPr lang="es-ES" sz="4000" dirty="0"/>
          </a:p>
        </p:txBody>
      </p:sp>
      <p:sp>
        <p:nvSpPr>
          <p:cNvPr id="4" name="Rectángulo 3"/>
          <p:cNvSpPr/>
          <p:nvPr/>
        </p:nvSpPr>
        <p:spPr>
          <a:xfrm>
            <a:off x="429207" y="1802484"/>
            <a:ext cx="1061823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err="1">
                <a:solidFill>
                  <a:srgbClr val="0070C0"/>
                </a:solidFill>
              </a:rPr>
              <a:t>Pain</a:t>
            </a:r>
            <a:r>
              <a:rPr lang="es-ES" sz="1600" b="1" dirty="0">
                <a:solidFill>
                  <a:srgbClr val="0070C0"/>
                </a:solidFill>
              </a:rPr>
              <a:t> </a:t>
            </a:r>
          </a:p>
          <a:p>
            <a:endParaRPr lang="es-E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Pain at baseline: response defined as a clinically meaningful score improvement at a subsequent time point (</a:t>
            </a:r>
            <a:r>
              <a:rPr lang="en-US" sz="1600" dirty="0" err="1"/>
              <a:t>eg</a:t>
            </a:r>
            <a:r>
              <a:rPr lang="en-US" sz="1600" dirty="0"/>
              <a:t>, a 30% relative or 2-point absolute improvement from baseline at 12 weeks, confirmed at least 2 weeks later, without an overall increase in opiate use)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Ignore early changes (≤ 12 weeks) in pain or </a:t>
            </a:r>
            <a:r>
              <a:rPr lang="en-US" sz="1600" b="1" dirty="0" err="1"/>
              <a:t>HRQoL</a:t>
            </a:r>
            <a:r>
              <a:rPr lang="en-US" sz="1600" b="1" dirty="0"/>
              <a:t> in absence of compelling evidence of disease progression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/>
              <a:t>Confirm response or progression of pain or </a:t>
            </a:r>
            <a:r>
              <a:rPr lang="en-US" sz="1600" b="1" dirty="0" err="1"/>
              <a:t>HRQoL</a:t>
            </a:r>
            <a:r>
              <a:rPr lang="en-US" sz="1600" b="1" dirty="0"/>
              <a:t> end </a:t>
            </a:r>
            <a:r>
              <a:rPr lang="es-ES" sz="1600" b="1" dirty="0" err="1"/>
              <a:t>points</a:t>
            </a:r>
            <a:r>
              <a:rPr lang="es-ES" sz="1600" b="1" dirty="0"/>
              <a:t> </a:t>
            </a:r>
            <a:r>
              <a:rPr lang="en-US" sz="1600" b="1" dirty="0"/>
              <a:t>≥</a:t>
            </a:r>
            <a:r>
              <a:rPr lang="es-ES" sz="1600" b="1" dirty="0"/>
              <a:t> 3 </a:t>
            </a:r>
            <a:r>
              <a:rPr lang="es-ES" sz="1600" b="1" dirty="0" err="1"/>
              <a:t>weeks</a:t>
            </a:r>
            <a:r>
              <a:rPr lang="es-ES" sz="1600" b="1" dirty="0"/>
              <a:t> </a:t>
            </a:r>
            <a:r>
              <a:rPr lang="es-ES" sz="1600" b="1" dirty="0" err="1"/>
              <a:t>later</a:t>
            </a:r>
            <a:endParaRPr lang="es-E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Patients with any level of baseline pain, including no pain, are eligible to be evaluated for prevent/delay end points; those</a:t>
            </a:r>
          </a:p>
          <a:p>
            <a:r>
              <a:rPr lang="en-US" sz="1600" dirty="0"/>
              <a:t>without pain are followed for development of pain, whereas those with baseline pain are followed for progression (</a:t>
            </a:r>
            <a:r>
              <a:rPr lang="en-US" sz="1600" dirty="0" err="1"/>
              <a:t>eg</a:t>
            </a:r>
            <a:r>
              <a:rPr lang="en-US" sz="1600" dirty="0"/>
              <a:t>, a 2-point increase without an overall </a:t>
            </a:r>
            <a:r>
              <a:rPr lang="es-ES" sz="1600" dirty="0" err="1"/>
              <a:t>decrease</a:t>
            </a:r>
            <a:r>
              <a:rPr lang="es-ES" sz="1600" dirty="0"/>
              <a:t> in </a:t>
            </a:r>
            <a:r>
              <a:rPr lang="es-ES" sz="1600" dirty="0" err="1"/>
              <a:t>opiate</a:t>
            </a:r>
            <a:r>
              <a:rPr lang="es-ES" sz="1600" dirty="0"/>
              <a:t> use)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Pain assessment should be administered at treatment discontinuation and once again if feasible (</a:t>
            </a:r>
            <a:r>
              <a:rPr lang="en-US" sz="1600" dirty="0" err="1"/>
              <a:t>eg</a:t>
            </a:r>
            <a:r>
              <a:rPr lang="en-US" sz="1600" dirty="0"/>
              <a:t>, 2 to 4 weeks </a:t>
            </a:r>
            <a:r>
              <a:rPr lang="es-ES" sz="1600" dirty="0" err="1"/>
              <a:t>later</a:t>
            </a:r>
            <a:r>
              <a:rPr lang="es-ES" sz="1600" dirty="0"/>
              <a:t>)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707985" y="852708"/>
            <a:ext cx="4506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Criterios PCWG3</a:t>
            </a:r>
            <a:r>
              <a:rPr lang="es-ES" dirty="0"/>
              <a:t> para determinar progresión  </a:t>
            </a:r>
          </a:p>
        </p:txBody>
      </p:sp>
    </p:spTree>
    <p:extLst>
      <p:ext uri="{BB962C8B-B14F-4D97-AF65-F5344CB8AC3E}">
        <p14:creationId xmlns:p14="http://schemas.microsoft.com/office/powerpoint/2010/main" val="16390908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 txBox="1">
            <a:spLocks/>
          </p:cNvSpPr>
          <p:nvPr/>
        </p:nvSpPr>
        <p:spPr>
          <a:xfrm>
            <a:off x="922176" y="-1035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 err="1">
                <a:solidFill>
                  <a:srgbClr val="0070C0"/>
                </a:solidFill>
              </a:rPr>
              <a:t>CPHSm</a:t>
            </a:r>
            <a:r>
              <a:rPr lang="es-ES" sz="4000" b="1" dirty="0">
                <a:solidFill>
                  <a:srgbClr val="0070C0"/>
                </a:solidFill>
              </a:rPr>
              <a:t>: definición progresión</a:t>
            </a:r>
            <a:endParaRPr lang="es-ES" sz="4000" dirty="0"/>
          </a:p>
        </p:txBody>
      </p:sp>
      <p:sp>
        <p:nvSpPr>
          <p:cNvPr id="2" name="Rectángulo 1"/>
          <p:cNvSpPr/>
          <p:nvPr/>
        </p:nvSpPr>
        <p:spPr>
          <a:xfrm>
            <a:off x="3321698" y="852708"/>
            <a:ext cx="8742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Response Evaluation Criteria in Solid </a:t>
            </a:r>
            <a:r>
              <a:rPr lang="es-ES" dirty="0" err="1"/>
              <a:t>Tumors</a:t>
            </a:r>
            <a:r>
              <a:rPr lang="es-ES" dirty="0"/>
              <a:t> RECIST 1.1 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739096"/>
              </p:ext>
            </p:extLst>
          </p:nvPr>
        </p:nvGraphicFramePr>
        <p:xfrm>
          <a:off x="838200" y="1989614"/>
          <a:ext cx="10515600" cy="4297680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val="90717653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22692360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1675064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s-ES"/>
                        <a:t>Categoría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/>
                        <a:t>Definición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Criterios cuantitativos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49118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b="1"/>
                        <a:t>Respuesta completa (CR)</a:t>
                      </a:r>
                      <a:endParaRPr lang="es-E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/>
                        <a:t>Desaparición de todas las lesiones diana y no diana. Los ganglios linfáticos deben reducirse a &lt;10 mm en eje corto.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Desaparición total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4228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b="1"/>
                        <a:t>Respuesta parcial (PR)</a:t>
                      </a:r>
                      <a:endParaRPr lang="es-E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/>
                        <a:t>Reducción ≥30% en la </a:t>
                      </a:r>
                      <a:r>
                        <a:rPr lang="es-ES" b="1"/>
                        <a:t>suma de los diámetros mayores (SDM)</a:t>
                      </a:r>
                      <a:r>
                        <a:rPr lang="es-ES"/>
                        <a:t> de las lesiones diana respecto a la basal.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↓ ≥30%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15715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b="1"/>
                        <a:t>Enfermedad estable (SD)</a:t>
                      </a:r>
                      <a:endParaRPr lang="es-E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/>
                        <a:t>No cumple criterios de PR ni de progresión (PD).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Sin cambios significativos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6133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s-ES" b="1"/>
                        <a:t>Progresión de enfermedad (PD)</a:t>
                      </a:r>
                      <a:endParaRPr lang="es-E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Aumento ≥20% en la SDM (con incremento absoluto ≥5 mm), </a:t>
                      </a:r>
                      <a:r>
                        <a:rPr lang="es-ES" b="1" dirty="0"/>
                        <a:t>o aparición de nuevas lesiones diana o no diana</a:t>
                      </a:r>
                      <a:r>
                        <a:rPr lang="es-ES" dirty="0"/>
                        <a:t>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↑ ≥20% o nuevas lesiones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269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4192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98" y="281149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cambio de línea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634482" y="1852929"/>
            <a:ext cx="108515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err="1"/>
              <a:t>The</a:t>
            </a:r>
            <a:r>
              <a:rPr lang="es-ES" dirty="0"/>
              <a:t> APCCC </a:t>
            </a:r>
            <a:r>
              <a:rPr lang="en-US" dirty="0"/>
              <a:t>participants stressed that such </a:t>
            </a:r>
            <a:r>
              <a:rPr lang="en-US" b="1" dirty="0"/>
              <a:t>treatments should not be stopped for PSA progression </a:t>
            </a:r>
            <a:r>
              <a:rPr lang="en-US" dirty="0"/>
              <a:t>alone.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Instead, at least </a:t>
            </a:r>
            <a:r>
              <a:rPr lang="en-US" b="1" dirty="0"/>
              <a:t>two of the three criteria </a:t>
            </a:r>
            <a:r>
              <a:rPr lang="en-US" dirty="0"/>
              <a:t>(PSA progression, radiographic progression and clinical deterioration) </a:t>
            </a:r>
            <a:r>
              <a:rPr lang="en-US" b="1" dirty="0"/>
              <a:t>should be fulfilled to stop treatment</a:t>
            </a:r>
            <a:r>
              <a:rPr lang="en-US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Is clearly advisable to start or </a:t>
            </a:r>
            <a:r>
              <a:rPr lang="en-US" b="1" dirty="0"/>
              <a:t>change treatment immediately </a:t>
            </a:r>
            <a:r>
              <a:rPr lang="en-US" dirty="0"/>
              <a:t>in men with </a:t>
            </a:r>
            <a:r>
              <a:rPr lang="en-US" b="1" dirty="0"/>
              <a:t>symptomatic progressing </a:t>
            </a:r>
            <a:r>
              <a:rPr lang="en-US" dirty="0"/>
              <a:t>metastatic </a:t>
            </a:r>
            <a:r>
              <a:rPr lang="es-ES" dirty="0" err="1"/>
              <a:t>disease</a:t>
            </a:r>
            <a:r>
              <a:rPr lang="es-ES" dirty="0"/>
              <a:t>.</a:t>
            </a:r>
            <a:r>
              <a:rPr lang="en-US" dirty="0"/>
              <a:t> Preferably, any treatment change should precede development of </a:t>
            </a:r>
            <a:r>
              <a:rPr lang="en-US" i="1" dirty="0"/>
              <a:t>de novo </a:t>
            </a:r>
            <a:r>
              <a:rPr lang="en-US" dirty="0"/>
              <a:t>symptoms or worsening of </a:t>
            </a:r>
            <a:r>
              <a:rPr lang="es-ES" dirty="0" err="1"/>
              <a:t>existing</a:t>
            </a:r>
            <a:r>
              <a:rPr lang="es-ES" dirty="0"/>
              <a:t> </a:t>
            </a:r>
            <a:r>
              <a:rPr lang="es-ES" dirty="0" err="1"/>
              <a:t>symptoms</a:t>
            </a:r>
            <a:r>
              <a:rPr lang="es-ES" dirty="0"/>
              <a:t>.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trial purposes, the updated PCWG3 put more weight on the importance of documenting progression in existing lesions and introduced the </a:t>
            </a:r>
            <a:r>
              <a:rPr lang="en-US" b="1" dirty="0"/>
              <a:t>concept of no longer ‘clinically benefiting</a:t>
            </a:r>
            <a:r>
              <a:rPr lang="en-US" dirty="0"/>
              <a:t>‘ to underscore the </a:t>
            </a:r>
            <a:r>
              <a:rPr lang="en-US" b="1" dirty="0"/>
              <a:t>distinction</a:t>
            </a:r>
            <a:r>
              <a:rPr lang="en-US" dirty="0"/>
              <a:t> </a:t>
            </a:r>
            <a:r>
              <a:rPr lang="en-US" b="1" dirty="0"/>
              <a:t>between first evidence of progression and the clinical need to terminate or change treatment </a:t>
            </a:r>
            <a:r>
              <a:rPr lang="en-US" dirty="0"/>
              <a:t>[1218].These recommendations also seem valid for clinical practice outside trials.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6124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98" y="281149"/>
            <a:ext cx="10515600" cy="1325563"/>
          </a:xfrm>
        </p:spPr>
        <p:txBody>
          <a:bodyPr/>
          <a:lstStyle/>
          <a:p>
            <a:pPr algn="ctr"/>
            <a:r>
              <a:rPr lang="es-ES" b="1" dirty="0" err="1">
                <a:solidFill>
                  <a:srgbClr val="0070C0"/>
                </a:solidFill>
              </a:rPr>
              <a:t>CPHSm</a:t>
            </a:r>
            <a:r>
              <a:rPr lang="es-ES" b="1" dirty="0">
                <a:solidFill>
                  <a:srgbClr val="0070C0"/>
                </a:solidFill>
              </a:rPr>
              <a:t>: seguimiento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990" y="86235"/>
            <a:ext cx="8770215" cy="648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2913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069772" y="2808515"/>
            <a:ext cx="77910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solidFill>
                  <a:srgbClr val="0070C0"/>
                </a:solidFill>
              </a:rPr>
              <a:t>Mucha suerte a todos!</a:t>
            </a:r>
          </a:p>
        </p:txBody>
      </p:sp>
    </p:spTree>
    <p:extLst>
      <p:ext uri="{BB962C8B-B14F-4D97-AF65-F5344CB8AC3E}">
        <p14:creationId xmlns:p14="http://schemas.microsoft.com/office/powerpoint/2010/main" val="775545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4266" y="5983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>
                <a:solidFill>
                  <a:srgbClr val="0070C0"/>
                </a:solidFill>
              </a:rPr>
              <a:t>Cáncer de próstata localmente avanzado: tratamiento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u="sng" dirty="0"/>
              <a:t>Prostatectomía radical (PR)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000" dirty="0"/>
              <a:t>Se ha descrito la cirugía para la enfermedad localmente avanzada como parte de una </a:t>
            </a:r>
            <a:r>
              <a:rPr lang="es-ES" sz="2000" b="1" dirty="0"/>
              <a:t>terapia multimodal</a:t>
            </a:r>
            <a:r>
              <a:rPr lang="es-ES" sz="2000" dirty="0"/>
              <a:t> [845, 854, 855].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000" dirty="0"/>
              <a:t>Se </a:t>
            </a:r>
            <a:r>
              <a:rPr lang="es-ES" sz="2000" b="1" dirty="0"/>
              <a:t>desconoce la efectividad oncológica comparativa </a:t>
            </a:r>
            <a:r>
              <a:rPr lang="es-ES" sz="2000" dirty="0"/>
              <a:t>de la PR como parte de una estrategia de tratamiento multimodal frente a la radioterapia de haz externo (RTE)  inicial con TPA para el </a:t>
            </a:r>
            <a:r>
              <a:rPr lang="es-ES" sz="2000" dirty="0" err="1"/>
              <a:t>CaP</a:t>
            </a:r>
            <a:r>
              <a:rPr lang="es-ES" sz="2000" dirty="0"/>
              <a:t> localmente avanzado.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000" dirty="0"/>
              <a:t>Un ensayo clínico aleatorizado prospectivo de fase III (SPCG-15) que compara la PR (con o sin RTE adyuvante o de rescate) con la RTE primaria y TPA en pacientes con enfermedad localmente avanzada (T3) está actualmente reclutando pacientes (856).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000" dirty="0"/>
              <a:t>En caso de </a:t>
            </a:r>
            <a:r>
              <a:rPr lang="es-ES" sz="2000" b="1" dirty="0"/>
              <a:t>sospecha de ganglios linfáticos positivos </a:t>
            </a:r>
            <a:r>
              <a:rPr lang="es-ES" sz="2000" dirty="0"/>
              <a:t>durante la PR (inicialmente considerados cN0), </a:t>
            </a:r>
            <a:r>
              <a:rPr lang="es-ES" sz="2000" b="1" dirty="0"/>
              <a:t>no se debe abandonar el procedimiento</a:t>
            </a:r>
            <a:r>
              <a:rPr lang="es-ES" sz="2000" dirty="0"/>
              <a:t>, ya que la PR puede tener un beneficio en la supervivencia de estos pacientes. El análisis </a:t>
            </a:r>
            <a:r>
              <a:rPr lang="es-ES" sz="2000" dirty="0" err="1"/>
              <a:t>intraoperatorio</a:t>
            </a:r>
            <a:r>
              <a:rPr lang="es-ES" sz="2000" dirty="0"/>
              <a:t> de cortes congelados no está justificado en este caso (462). </a:t>
            </a:r>
          </a:p>
        </p:txBody>
      </p:sp>
    </p:spTree>
    <p:extLst>
      <p:ext uri="{BB962C8B-B14F-4D97-AF65-F5344CB8AC3E}">
        <p14:creationId xmlns:p14="http://schemas.microsoft.com/office/powerpoint/2010/main" val="3877242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4266" y="5517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>
                <a:solidFill>
                  <a:srgbClr val="0070C0"/>
                </a:solidFill>
              </a:rPr>
              <a:t>Cáncer de próstata localmente avanzado: tratamiento</a:t>
            </a:r>
            <a:endParaRPr lang="es-ES" sz="40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614266" y="1877299"/>
            <a:ext cx="10515600" cy="462613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1800" b="1" dirty="0" err="1">
                <a:solidFill>
                  <a:srgbClr val="0070C0"/>
                </a:solidFill>
              </a:rPr>
              <a:t>Tto</a:t>
            </a:r>
            <a:r>
              <a:rPr lang="es-ES" sz="1800" b="1" dirty="0">
                <a:solidFill>
                  <a:srgbClr val="0070C0"/>
                </a:solidFill>
              </a:rPr>
              <a:t> sistémico</a:t>
            </a:r>
            <a:r>
              <a:rPr lang="es-ES" sz="1800" dirty="0"/>
              <a:t>: </a:t>
            </a:r>
            <a:r>
              <a:rPr lang="es-ES" sz="1800" b="1" dirty="0"/>
              <a:t>Ensayo clínico aleatorizado multibrazo STAMPEDE </a:t>
            </a:r>
            <a:r>
              <a:rPr lang="es-ES" sz="1800" dirty="0"/>
              <a:t>valora intensificación del tratamiento sistémico, abiraterona y </a:t>
            </a:r>
            <a:r>
              <a:rPr lang="es-ES" sz="1800" dirty="0" err="1"/>
              <a:t>prednisolona</a:t>
            </a:r>
            <a:r>
              <a:rPr lang="es-ES" sz="1800" dirty="0"/>
              <a:t> solas o con enzalutamida + SOC  vs SOC, con un </a:t>
            </a:r>
            <a:r>
              <a:rPr lang="es-ES" sz="1800" b="1" dirty="0"/>
              <a:t>metaanálisis </a:t>
            </a:r>
            <a:r>
              <a:rPr lang="es-ES" sz="1800" b="1" dirty="0" err="1"/>
              <a:t>preplanificado</a:t>
            </a:r>
            <a:r>
              <a:rPr lang="es-ES" sz="1800" b="1" dirty="0"/>
              <a:t> en pacientes M0:</a:t>
            </a:r>
          </a:p>
          <a:p>
            <a:pPr marL="0" indent="0">
              <a:buNone/>
            </a:pPr>
            <a:r>
              <a:rPr lang="es-ES" sz="1800" dirty="0"/>
              <a:t>     cN1 o </a:t>
            </a:r>
            <a:r>
              <a:rPr lang="es-ES" sz="1800" b="1" dirty="0"/>
              <a:t>cN0 y al menos dos de los siguientes</a:t>
            </a:r>
            <a:r>
              <a:rPr lang="es-ES" sz="1800" dirty="0"/>
              <a:t>: </a:t>
            </a:r>
            <a:r>
              <a:rPr lang="es-ES" sz="1800" u="sng" dirty="0"/>
              <a:t>estadio tumoral T3 o T4</a:t>
            </a:r>
            <a:r>
              <a:rPr lang="es-ES" sz="1800" dirty="0"/>
              <a:t>, puntuación de </a:t>
            </a:r>
            <a:r>
              <a:rPr lang="es-ES" sz="1800" u="sng" dirty="0"/>
              <a:t>Gleason de 8-10 </a:t>
            </a:r>
            <a:r>
              <a:rPr lang="es-ES" sz="1800" dirty="0"/>
              <a:t>y concentración de antígeno prostático específico </a:t>
            </a:r>
            <a:r>
              <a:rPr lang="es-ES" sz="1800" u="sng" dirty="0"/>
              <a:t>PSA ≥40 ng/ml</a:t>
            </a:r>
            <a:r>
              <a:rPr lang="es-ES" sz="1800" dirty="0"/>
              <a:t>)</a:t>
            </a:r>
          </a:p>
          <a:p>
            <a:pPr marL="0" indent="0">
              <a:buNone/>
            </a:pPr>
            <a:r>
              <a:rPr lang="es-ES" sz="1800" b="1" dirty="0"/>
              <a:t>      Beneficio en supervivencia libre de metástasis (objetivo primario) y </a:t>
            </a:r>
            <a:r>
              <a:rPr lang="es-ES" sz="1800" b="1" dirty="0" err="1"/>
              <a:t>sup</a:t>
            </a:r>
            <a:r>
              <a:rPr lang="es-ES" sz="1800" b="1" dirty="0"/>
              <a:t>. global (</a:t>
            </a:r>
            <a:r>
              <a:rPr lang="es-ES" sz="1800" b="1" dirty="0" err="1"/>
              <a:t>obj</a:t>
            </a:r>
            <a:r>
              <a:rPr lang="es-ES" sz="1800" b="1" dirty="0"/>
              <a:t>. secundario) para grupo de Abiraterona + P + RTE + TDA vs SOC (RTE +TDA). No ventaja de adición de Enzalutamida.</a:t>
            </a:r>
            <a:endParaRPr lang="es-ES" sz="1800" dirty="0"/>
          </a:p>
          <a:p>
            <a:pPr marL="0" indent="0">
              <a:buNone/>
            </a:pPr>
            <a:r>
              <a:rPr lang="es-ES" sz="1800" dirty="0"/>
              <a:t>En el análisis por subgrupos, el beneficio del tratamiento combinado fue consistente independiente del estatus ganglionar (cN1 vs cN0) (p de interacción = 0.094), sin diferencias estadísticamente significativas, aunque se observó una tendencia a un mayor beneficio en los pacientes con afectación ganglionar (HR 0.53 [0.39–0.70]) frente a los N0 (HR 0.70 [0.52–0.97]).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1800" b="1" dirty="0">
                <a:solidFill>
                  <a:srgbClr val="0070C0"/>
                </a:solidFill>
              </a:rPr>
              <a:t>Terapias en investigación </a:t>
            </a:r>
            <a:r>
              <a:rPr lang="es-ES" sz="1800" dirty="0"/>
              <a:t>como la crioterapia, el HIFU o las terapias focales no están indicadas.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1800" b="1" dirty="0">
                <a:solidFill>
                  <a:srgbClr val="0070C0"/>
                </a:solidFill>
              </a:rPr>
              <a:t>TPA en monoterapia</a:t>
            </a:r>
            <a:r>
              <a:rPr lang="es-ES" sz="1800" dirty="0"/>
              <a:t>: </a:t>
            </a:r>
          </a:p>
          <a:p>
            <a:pPr marL="0" indent="0">
              <a:buNone/>
            </a:pPr>
            <a:r>
              <a:rPr lang="es-ES" sz="1800" dirty="0"/>
              <a:t>En el </a:t>
            </a:r>
            <a:r>
              <a:rPr lang="es-ES" sz="1800" dirty="0" err="1"/>
              <a:t>CaP</a:t>
            </a:r>
            <a:r>
              <a:rPr lang="es-ES" sz="1800" dirty="0"/>
              <a:t> localmente avanzado T3–T4 M0 no apto para cirugía ni radioterapia, TDA inmediata solo puede beneficiar a pacientes con un PSA &gt; 50 ng/mL y un PSADT &lt; doce meses o a aquellos sintomáticos [843, 878]</a:t>
            </a:r>
          </a:p>
        </p:txBody>
      </p:sp>
    </p:spTree>
    <p:extLst>
      <p:ext uri="{BB962C8B-B14F-4D97-AF65-F5344CB8AC3E}">
        <p14:creationId xmlns:p14="http://schemas.microsoft.com/office/powerpoint/2010/main" val="3096460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4266" y="59839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>
                <a:solidFill>
                  <a:srgbClr val="0070C0"/>
                </a:solidFill>
              </a:rPr>
              <a:t>Cáncer de próstata localmente avanzado: tratamiento</a:t>
            </a:r>
            <a:endParaRPr lang="es-ES" sz="4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818" y="1754802"/>
            <a:ext cx="7783011" cy="244826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b="70915"/>
          <a:stretch/>
        </p:blipFill>
        <p:spPr>
          <a:xfrm>
            <a:off x="1980558" y="4203069"/>
            <a:ext cx="7751271" cy="80352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t="73135"/>
          <a:stretch/>
        </p:blipFill>
        <p:spPr>
          <a:xfrm>
            <a:off x="1998029" y="5933986"/>
            <a:ext cx="7716327" cy="74217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t="29567" b="46119"/>
          <a:stretch/>
        </p:blipFill>
        <p:spPr>
          <a:xfrm>
            <a:off x="2013902" y="5130463"/>
            <a:ext cx="7716327" cy="67170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0042531" y="4334642"/>
            <a:ext cx="1808858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No evidencia de radiar cadenas en primario en cN0.</a:t>
            </a:r>
          </a:p>
        </p:txBody>
      </p:sp>
    </p:spTree>
    <p:extLst>
      <p:ext uri="{BB962C8B-B14F-4D97-AF65-F5344CB8AC3E}">
        <p14:creationId xmlns:p14="http://schemas.microsoft.com/office/powerpoint/2010/main" val="1932866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5605" y="5424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>
                <a:solidFill>
                  <a:srgbClr val="0070C0"/>
                </a:solidFill>
              </a:rPr>
              <a:t>Cáncer de próstata localmente avanzado: tratamiento </a:t>
            </a:r>
            <a:r>
              <a:rPr lang="es-ES" sz="4000" b="1" dirty="0">
                <a:solidFill>
                  <a:srgbClr val="FF0000"/>
                </a:solidFill>
              </a:rPr>
              <a:t>cN1</a:t>
            </a:r>
            <a:endParaRPr lang="es-ES" sz="4000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021568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2000" dirty="0"/>
              <a:t>La intensificación del tratamiento sistémico desde TDA inicial a otros agentes se ha evaluado con los datos del </a:t>
            </a:r>
            <a:r>
              <a:rPr lang="es-ES" sz="2000" b="1" dirty="0"/>
              <a:t>ensayo clínico aleatorizado multibrazo STAMPEDE</a:t>
            </a:r>
            <a:r>
              <a:rPr lang="es-ES" sz="2000" dirty="0"/>
              <a:t>, con un </a:t>
            </a:r>
            <a:r>
              <a:rPr lang="es-ES" sz="2000" b="1" dirty="0"/>
              <a:t>metaanálisis </a:t>
            </a:r>
            <a:r>
              <a:rPr lang="es-ES" sz="2000" b="1" dirty="0" err="1"/>
              <a:t>preplanificado</a:t>
            </a:r>
            <a:r>
              <a:rPr lang="es-ES" sz="2000" b="1" dirty="0"/>
              <a:t> en pacientes M0</a:t>
            </a:r>
            <a:r>
              <a:rPr lang="es-ES" sz="2000" dirty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000" dirty="0"/>
              <a:t>En pacientes </a:t>
            </a:r>
            <a:r>
              <a:rPr lang="es-ES" sz="2000" b="1" dirty="0"/>
              <a:t>cN1 M0 (39 % de la cohorte), </a:t>
            </a:r>
            <a:r>
              <a:rPr lang="es-ES" sz="2000" dirty="0"/>
              <a:t>se observó una </a:t>
            </a:r>
            <a:r>
              <a:rPr lang="es-ES" sz="2000" b="1" dirty="0"/>
              <a:t>mejora en la supervivencia libre de metástasis </a:t>
            </a:r>
            <a:r>
              <a:rPr lang="es-ES" sz="2000" dirty="0"/>
              <a:t>(HR: 0,49; IC del 95 %: 0,38-0,64) </a:t>
            </a:r>
            <a:r>
              <a:rPr lang="es-ES" sz="2000" b="1" dirty="0"/>
              <a:t>y global </a:t>
            </a:r>
            <a:r>
              <a:rPr lang="es-ES" sz="2000" dirty="0"/>
              <a:t>(HR: 0,53; IC del 95 %: 0,39-0,70) con la intensificación (abiraterona +- enzalutamida) por encima del tratamiento estándar (TPA +/- radioterapia prostática en el 85 % de toda la cohorte)  [867]. </a:t>
            </a:r>
          </a:p>
          <a:p>
            <a:pPr marL="0" indent="0">
              <a:buNone/>
            </a:pPr>
            <a:endParaRPr lang="es-ES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54218" b="27540"/>
          <a:stretch/>
        </p:blipFill>
        <p:spPr>
          <a:xfrm>
            <a:off x="1380644" y="4627984"/>
            <a:ext cx="9430712" cy="61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6943" y="5983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>
                <a:solidFill>
                  <a:srgbClr val="0070C0"/>
                </a:solidFill>
              </a:rPr>
              <a:t>Cáncer de próstata localmente avanzado: tratamiento adyuvante </a:t>
            </a:r>
            <a:endParaRPr lang="es-ES" sz="4000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047" y="2024743"/>
            <a:ext cx="9789928" cy="431084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3996" y="5738424"/>
            <a:ext cx="121780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6746032" y="4949082"/>
            <a:ext cx="225800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/>
              <a:t>Valorar lecho y pelvis</a:t>
            </a:r>
          </a:p>
        </p:txBody>
      </p:sp>
    </p:spTree>
    <p:extLst>
      <p:ext uri="{BB962C8B-B14F-4D97-AF65-F5344CB8AC3E}">
        <p14:creationId xmlns:p14="http://schemas.microsoft.com/office/powerpoint/2010/main" val="3139298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2961464" y="-1974432"/>
            <a:ext cx="6830007" cy="1079753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968342" y="4105469"/>
            <a:ext cx="5489650" cy="25285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t="23765" b="-1"/>
          <a:stretch/>
        </p:blipFill>
        <p:spPr>
          <a:xfrm>
            <a:off x="8347193" y="5685151"/>
            <a:ext cx="2391109" cy="20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6859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1329</TotalTime>
  <Words>4534</Words>
  <Application>Microsoft Office PowerPoint</Application>
  <PresentationFormat>Panorámica</PresentationFormat>
  <Paragraphs>276</Paragraphs>
  <Slides>36</Slides>
  <Notes>7</Notes>
  <HiddenSlides>3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Roboto-BoldItalic</vt:lpstr>
      <vt:lpstr>Roboto-Italic</vt:lpstr>
      <vt:lpstr>Roboto-Regular</vt:lpstr>
      <vt:lpstr>Wingdings</vt:lpstr>
      <vt:lpstr>Tema de Office</vt:lpstr>
      <vt:lpstr>Cáncer de próstata localmente avanzado y metastásico hormonosensible</vt:lpstr>
      <vt:lpstr>Presentación de PowerPoint</vt:lpstr>
      <vt:lpstr>Cáncer de próstata localmente avanzado: diagnóstico</vt:lpstr>
      <vt:lpstr>Cáncer de próstata localmente avanzado: tratamiento</vt:lpstr>
      <vt:lpstr>Cáncer de próstata localmente avanzado: tratamiento</vt:lpstr>
      <vt:lpstr>Cáncer de próstata localmente avanzado: tratamiento</vt:lpstr>
      <vt:lpstr>Cáncer de próstata localmente avanzado: tratamiento cN1</vt:lpstr>
      <vt:lpstr>Cáncer de próstata localmente avanzado: tratamiento adyuvante </vt:lpstr>
      <vt:lpstr>Presentación de PowerPoint</vt:lpstr>
      <vt:lpstr>Cáncer de próstata metastásico hormonosensible (CPHSm): diagnóstico</vt:lpstr>
      <vt:lpstr>Cáncer de próstata metastásico hormonosensible (CPHSm): diagnóstico</vt:lpstr>
      <vt:lpstr>CPHSm: tratamiento.</vt:lpstr>
      <vt:lpstr>CPHSm: tratamiento (ARPI)</vt:lpstr>
      <vt:lpstr>CPHSm: tratamiento (QT)</vt:lpstr>
      <vt:lpstr>Metastatic Castration Sensitive Prostate Cancer </vt:lpstr>
      <vt:lpstr>CPHSm: tratamiento (RTE)</vt:lpstr>
      <vt:lpstr>CPHSm: tratamiento</vt:lpstr>
      <vt:lpstr>CPHSm: tratamiento</vt:lpstr>
      <vt:lpstr>Presentación de PowerPoint</vt:lpstr>
      <vt:lpstr>CPHSm: seguimiento</vt:lpstr>
      <vt:lpstr>CPHSm: seguimiento</vt:lpstr>
      <vt:lpstr>CPHSm: seguimiento</vt:lpstr>
      <vt:lpstr>CPHSm: seguimiento</vt:lpstr>
      <vt:lpstr>CPHSm: seguimiento</vt:lpstr>
      <vt:lpstr>CPHSm: seguimiento</vt:lpstr>
      <vt:lpstr>Presentación de PowerPoint</vt:lpstr>
      <vt:lpstr>Presentación de PowerPoint</vt:lpstr>
      <vt:lpstr>CPHSm: seguimiento</vt:lpstr>
      <vt:lpstr>CPHSm: seguimiento</vt:lpstr>
      <vt:lpstr>Presentación de PowerPoint</vt:lpstr>
      <vt:lpstr>Presentación de PowerPoint</vt:lpstr>
      <vt:lpstr>Presentación de PowerPoint</vt:lpstr>
      <vt:lpstr>Presentación de PowerPoint</vt:lpstr>
      <vt:lpstr>CPHSm: cambio de línea</vt:lpstr>
      <vt:lpstr>CPHSm: seguimiento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Cáncer de próstata localmente avanzado y metastásico</dc:title>
  <dc:creator>Manuel Espárrago González</dc:creator>
  <cp:lastModifiedBy>Cabina</cp:lastModifiedBy>
  <cp:revision>134</cp:revision>
  <dcterms:created xsi:type="dcterms:W3CDTF">2024-09-10T07:59:56Z</dcterms:created>
  <dcterms:modified xsi:type="dcterms:W3CDTF">2025-11-10T09:57:10Z</dcterms:modified>
</cp:coreProperties>
</file>